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21"/>
  </p:notesMasterIdLst>
  <p:sldIdLst>
    <p:sldId id="256" r:id="rId2"/>
    <p:sldId id="261" r:id="rId3"/>
    <p:sldId id="260" r:id="rId4"/>
    <p:sldId id="262" r:id="rId5"/>
    <p:sldId id="264" r:id="rId6"/>
    <p:sldId id="276" r:id="rId7"/>
    <p:sldId id="265" r:id="rId8"/>
    <p:sldId id="263" r:id="rId9"/>
    <p:sldId id="266" r:id="rId10"/>
    <p:sldId id="273" r:id="rId11"/>
    <p:sldId id="267" r:id="rId12"/>
    <p:sldId id="274" r:id="rId13"/>
    <p:sldId id="268" r:id="rId14"/>
    <p:sldId id="275" r:id="rId15"/>
    <p:sldId id="269" r:id="rId16"/>
    <p:sldId id="270" r:id="rId17"/>
    <p:sldId id="272" r:id="rId18"/>
    <p:sldId id="271"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2"/>
    <p:restoredTop sz="85401"/>
  </p:normalViewPr>
  <p:slideViewPr>
    <p:cSldViewPr snapToGrid="0">
      <p:cViewPr varScale="1">
        <p:scale>
          <a:sx n="122" d="100"/>
          <a:sy n="122" d="100"/>
        </p:scale>
        <p:origin x="121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31841B-7C46-4D01-9FFA-3E3F83D1440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DC47704-DA7C-44EA-9F9B-C06255E420CF}">
      <dgm:prSet/>
      <dgm:spPr/>
      <dgm:t>
        <a:bodyPr/>
        <a:lstStyle/>
        <a:p>
          <a:pPr>
            <a:lnSpc>
              <a:spcPct val="100000"/>
            </a:lnSpc>
          </a:pPr>
          <a:r>
            <a:rPr lang="en-US"/>
            <a:t>Some guitarists use capos.</a:t>
          </a:r>
        </a:p>
      </dgm:t>
    </dgm:pt>
    <dgm:pt modelId="{5BFDF638-9552-4B2F-9E2C-E1C6F69C09B3}" type="parTrans" cxnId="{E41ADB66-F2CA-4F22-9211-55C9FBB628AB}">
      <dgm:prSet/>
      <dgm:spPr/>
      <dgm:t>
        <a:bodyPr/>
        <a:lstStyle/>
        <a:p>
          <a:endParaRPr lang="en-US"/>
        </a:p>
      </dgm:t>
    </dgm:pt>
    <dgm:pt modelId="{9D545AF6-0A36-4A8C-9431-700524B449EB}" type="sibTrans" cxnId="{E41ADB66-F2CA-4F22-9211-55C9FBB628AB}">
      <dgm:prSet/>
      <dgm:spPr/>
      <dgm:t>
        <a:bodyPr/>
        <a:lstStyle/>
        <a:p>
          <a:endParaRPr lang="en-US"/>
        </a:p>
      </dgm:t>
    </dgm:pt>
    <dgm:pt modelId="{6F8C4E87-0461-4E22-BCA5-5FA3DFCA37B6}">
      <dgm:prSet/>
      <dgm:spPr/>
      <dgm:t>
        <a:bodyPr/>
        <a:lstStyle/>
        <a:p>
          <a:pPr>
            <a:lnSpc>
              <a:spcPct val="100000"/>
            </a:lnSpc>
          </a:pPr>
          <a:r>
            <a:rPr lang="en-US" dirty="0"/>
            <a:t>Quicker, clearer chord callouts.</a:t>
          </a:r>
        </a:p>
      </dgm:t>
    </dgm:pt>
    <dgm:pt modelId="{9CB59B00-EA88-4C80-BBD8-4E4F2E2D37E7}" type="parTrans" cxnId="{5FE62ADC-224E-463E-A18B-FAD1FDADD903}">
      <dgm:prSet/>
      <dgm:spPr/>
      <dgm:t>
        <a:bodyPr/>
        <a:lstStyle/>
        <a:p>
          <a:endParaRPr lang="en-US"/>
        </a:p>
      </dgm:t>
    </dgm:pt>
    <dgm:pt modelId="{6F40ECFA-3679-494D-AA5F-DC0F37F24948}" type="sibTrans" cxnId="{5FE62ADC-224E-463E-A18B-FAD1FDADD903}">
      <dgm:prSet/>
      <dgm:spPr/>
      <dgm:t>
        <a:bodyPr/>
        <a:lstStyle/>
        <a:p>
          <a:endParaRPr lang="en-US"/>
        </a:p>
      </dgm:t>
    </dgm:pt>
    <dgm:pt modelId="{884C807C-3BC8-4FD4-BD3A-A53079AAC9D0}">
      <dgm:prSet/>
      <dgm:spPr/>
      <dgm:t>
        <a:bodyPr/>
        <a:lstStyle/>
        <a:p>
          <a:pPr>
            <a:lnSpc>
              <a:spcPct val="100000"/>
            </a:lnSpc>
          </a:pPr>
          <a:r>
            <a:rPr lang="en-US" dirty="0"/>
            <a:t>Easier for MD; no problem if they forget the key.</a:t>
          </a:r>
        </a:p>
      </dgm:t>
    </dgm:pt>
    <dgm:pt modelId="{9F1DE66C-CFFF-4220-8A3F-187410B88E97}" type="parTrans" cxnId="{C89FF109-20E6-4CB0-A44B-6BC264646D9B}">
      <dgm:prSet/>
      <dgm:spPr/>
      <dgm:t>
        <a:bodyPr/>
        <a:lstStyle/>
        <a:p>
          <a:endParaRPr lang="en-US"/>
        </a:p>
      </dgm:t>
    </dgm:pt>
    <dgm:pt modelId="{02C34AB5-BA5B-463A-B14A-CB49B12D3D1F}" type="sibTrans" cxnId="{C89FF109-20E6-4CB0-A44B-6BC264646D9B}">
      <dgm:prSet/>
      <dgm:spPr/>
      <dgm:t>
        <a:bodyPr/>
        <a:lstStyle/>
        <a:p>
          <a:endParaRPr lang="en-US"/>
        </a:p>
      </dgm:t>
    </dgm:pt>
    <dgm:pt modelId="{8AB7A6A3-8B10-47D2-847B-16D215ED962C}">
      <dgm:prSet/>
      <dgm:spPr/>
      <dgm:t>
        <a:bodyPr/>
        <a:lstStyle/>
        <a:p>
          <a:pPr>
            <a:lnSpc>
              <a:spcPct val="100000"/>
            </a:lnSpc>
          </a:pPr>
          <a:r>
            <a:rPr lang="en-US" dirty="0"/>
            <a:t>Easier to identify numerical versus alphabetical patterns.</a:t>
          </a:r>
        </a:p>
      </dgm:t>
    </dgm:pt>
    <dgm:pt modelId="{722203F2-CADC-45E1-8C33-DA39A1410C51}" type="parTrans" cxnId="{25000400-B3D8-4DD0-B4DE-6EE9DF56FC9D}">
      <dgm:prSet/>
      <dgm:spPr/>
      <dgm:t>
        <a:bodyPr/>
        <a:lstStyle/>
        <a:p>
          <a:endParaRPr lang="en-US"/>
        </a:p>
      </dgm:t>
    </dgm:pt>
    <dgm:pt modelId="{1A017114-44B0-4A23-860A-9049339D6566}" type="sibTrans" cxnId="{25000400-B3D8-4DD0-B4DE-6EE9DF56FC9D}">
      <dgm:prSet/>
      <dgm:spPr/>
      <dgm:t>
        <a:bodyPr/>
        <a:lstStyle/>
        <a:p>
          <a:endParaRPr lang="en-US"/>
        </a:p>
      </dgm:t>
    </dgm:pt>
    <dgm:pt modelId="{1A84D09E-1CE6-4FB6-A442-BCBCA4582660}" type="pres">
      <dgm:prSet presAssocID="{ED31841B-7C46-4D01-9FFA-3E3F83D1440B}" presName="root" presStyleCnt="0">
        <dgm:presLayoutVars>
          <dgm:dir/>
          <dgm:resizeHandles val="exact"/>
        </dgm:presLayoutVars>
      </dgm:prSet>
      <dgm:spPr/>
    </dgm:pt>
    <dgm:pt modelId="{767757F8-39DD-4862-A418-29660293848D}" type="pres">
      <dgm:prSet presAssocID="{EDC47704-DA7C-44EA-9F9B-C06255E420CF}" presName="compNode" presStyleCnt="0"/>
      <dgm:spPr/>
    </dgm:pt>
    <dgm:pt modelId="{ECD1B733-B579-417C-AEF9-1D68443D114D}" type="pres">
      <dgm:prSet presAssocID="{EDC47704-DA7C-44EA-9F9B-C06255E420CF}" presName="bgRect" presStyleLbl="bgShp" presStyleIdx="0" presStyleCnt="4"/>
      <dgm:spPr/>
    </dgm:pt>
    <dgm:pt modelId="{2DB394AC-82CC-4543-96B7-F70160F97361}" type="pres">
      <dgm:prSet presAssocID="{EDC47704-DA7C-44EA-9F9B-C06255E420C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lectric Guitar"/>
        </a:ext>
      </dgm:extLst>
    </dgm:pt>
    <dgm:pt modelId="{57A88140-8E80-49C0-B955-8E35C8612D7B}" type="pres">
      <dgm:prSet presAssocID="{EDC47704-DA7C-44EA-9F9B-C06255E420CF}" presName="spaceRect" presStyleCnt="0"/>
      <dgm:spPr/>
    </dgm:pt>
    <dgm:pt modelId="{F213C18F-3D78-4E39-BC12-61228DD418CE}" type="pres">
      <dgm:prSet presAssocID="{EDC47704-DA7C-44EA-9F9B-C06255E420CF}" presName="parTx" presStyleLbl="revTx" presStyleIdx="0" presStyleCnt="4">
        <dgm:presLayoutVars>
          <dgm:chMax val="0"/>
          <dgm:chPref val="0"/>
        </dgm:presLayoutVars>
      </dgm:prSet>
      <dgm:spPr/>
    </dgm:pt>
    <dgm:pt modelId="{F278F061-AF67-4668-9A57-681BDD5AAECB}" type="pres">
      <dgm:prSet presAssocID="{9D545AF6-0A36-4A8C-9431-700524B449EB}" presName="sibTrans" presStyleCnt="0"/>
      <dgm:spPr/>
    </dgm:pt>
    <dgm:pt modelId="{2C29EF8D-BD35-4D4A-8E47-B72A99158C6E}" type="pres">
      <dgm:prSet presAssocID="{6F8C4E87-0461-4E22-BCA5-5FA3DFCA37B6}" presName="compNode" presStyleCnt="0"/>
      <dgm:spPr/>
    </dgm:pt>
    <dgm:pt modelId="{C1BFBC4E-0E09-48F2-B06A-FD404C4E3B45}" type="pres">
      <dgm:prSet presAssocID="{6F8C4E87-0461-4E22-BCA5-5FA3DFCA37B6}" presName="bgRect" presStyleLbl="bgShp" presStyleIdx="1" presStyleCnt="4"/>
      <dgm:spPr/>
    </dgm:pt>
    <dgm:pt modelId="{B6471FB6-AC0C-4EF1-954C-65887D904EA9}" type="pres">
      <dgm:prSet presAssocID="{6F8C4E87-0461-4E22-BCA5-5FA3DFCA37B6}"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usic with solid fill"/>
        </a:ext>
      </dgm:extLst>
    </dgm:pt>
    <dgm:pt modelId="{9F24643D-2F7C-4814-B8C2-214882C91719}" type="pres">
      <dgm:prSet presAssocID="{6F8C4E87-0461-4E22-BCA5-5FA3DFCA37B6}" presName="spaceRect" presStyleCnt="0"/>
      <dgm:spPr/>
    </dgm:pt>
    <dgm:pt modelId="{3970384E-54BB-40A4-9F74-D0D260FFB6A1}" type="pres">
      <dgm:prSet presAssocID="{6F8C4E87-0461-4E22-BCA5-5FA3DFCA37B6}" presName="parTx" presStyleLbl="revTx" presStyleIdx="1" presStyleCnt="4">
        <dgm:presLayoutVars>
          <dgm:chMax val="0"/>
          <dgm:chPref val="0"/>
        </dgm:presLayoutVars>
      </dgm:prSet>
      <dgm:spPr/>
    </dgm:pt>
    <dgm:pt modelId="{958F0D20-AA76-4D3D-A47D-801DF9CFE830}" type="pres">
      <dgm:prSet presAssocID="{6F40ECFA-3679-494D-AA5F-DC0F37F24948}" presName="sibTrans" presStyleCnt="0"/>
      <dgm:spPr/>
    </dgm:pt>
    <dgm:pt modelId="{5F4930A2-717F-4EEF-8F44-B75A981503C3}" type="pres">
      <dgm:prSet presAssocID="{884C807C-3BC8-4FD4-BD3A-A53079AAC9D0}" presName="compNode" presStyleCnt="0"/>
      <dgm:spPr/>
    </dgm:pt>
    <dgm:pt modelId="{EE1228D3-3C6E-4965-9D27-956FFD282088}" type="pres">
      <dgm:prSet presAssocID="{884C807C-3BC8-4FD4-BD3A-A53079AAC9D0}" presName="bgRect" presStyleLbl="bgShp" presStyleIdx="2" presStyleCnt="4"/>
      <dgm:spPr/>
    </dgm:pt>
    <dgm:pt modelId="{31C2B2CC-F9C1-4B61-AA2F-8E9B51D7A258}" type="pres">
      <dgm:prSet presAssocID="{884C807C-3BC8-4FD4-BD3A-A53079AAC9D0}"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all center with solid fill"/>
        </a:ext>
      </dgm:extLst>
    </dgm:pt>
    <dgm:pt modelId="{7D22B2DA-7E69-48F0-AAF8-239025A5B7AC}" type="pres">
      <dgm:prSet presAssocID="{884C807C-3BC8-4FD4-BD3A-A53079AAC9D0}" presName="spaceRect" presStyleCnt="0"/>
      <dgm:spPr/>
    </dgm:pt>
    <dgm:pt modelId="{1FEF2C3B-F13E-418E-8DA9-0611A777D3C3}" type="pres">
      <dgm:prSet presAssocID="{884C807C-3BC8-4FD4-BD3A-A53079AAC9D0}" presName="parTx" presStyleLbl="revTx" presStyleIdx="2" presStyleCnt="4">
        <dgm:presLayoutVars>
          <dgm:chMax val="0"/>
          <dgm:chPref val="0"/>
        </dgm:presLayoutVars>
      </dgm:prSet>
      <dgm:spPr/>
    </dgm:pt>
    <dgm:pt modelId="{4E28AA67-5145-433F-9860-DA0E8C05087C}" type="pres">
      <dgm:prSet presAssocID="{02C34AB5-BA5B-463A-B14A-CB49B12D3D1F}" presName="sibTrans" presStyleCnt="0"/>
      <dgm:spPr/>
    </dgm:pt>
    <dgm:pt modelId="{DF13E498-F544-44EB-8432-72A0C0140E06}" type="pres">
      <dgm:prSet presAssocID="{8AB7A6A3-8B10-47D2-847B-16D215ED962C}" presName="compNode" presStyleCnt="0"/>
      <dgm:spPr/>
    </dgm:pt>
    <dgm:pt modelId="{13C5A95B-6F7D-42B4-AD7C-2494F19C7374}" type="pres">
      <dgm:prSet presAssocID="{8AB7A6A3-8B10-47D2-847B-16D215ED962C}" presName="bgRect" presStyleLbl="bgShp" presStyleIdx="3" presStyleCnt="4"/>
      <dgm:spPr/>
    </dgm:pt>
    <dgm:pt modelId="{3F204BC2-EEB9-40B2-8432-83E35908FCD8}" type="pres">
      <dgm:prSet presAssocID="{8AB7A6A3-8B10-47D2-847B-16D215ED962C}"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Badge 1 with solid fill"/>
        </a:ext>
      </dgm:extLst>
    </dgm:pt>
    <dgm:pt modelId="{4D3893CD-30EE-45F6-862C-597E681B8789}" type="pres">
      <dgm:prSet presAssocID="{8AB7A6A3-8B10-47D2-847B-16D215ED962C}" presName="spaceRect" presStyleCnt="0"/>
      <dgm:spPr/>
    </dgm:pt>
    <dgm:pt modelId="{942DA98E-0ED0-47ED-B8AA-CA6B96F167BA}" type="pres">
      <dgm:prSet presAssocID="{8AB7A6A3-8B10-47D2-847B-16D215ED962C}" presName="parTx" presStyleLbl="revTx" presStyleIdx="3" presStyleCnt="4">
        <dgm:presLayoutVars>
          <dgm:chMax val="0"/>
          <dgm:chPref val="0"/>
        </dgm:presLayoutVars>
      </dgm:prSet>
      <dgm:spPr/>
    </dgm:pt>
  </dgm:ptLst>
  <dgm:cxnLst>
    <dgm:cxn modelId="{25000400-B3D8-4DD0-B4DE-6EE9DF56FC9D}" srcId="{ED31841B-7C46-4D01-9FFA-3E3F83D1440B}" destId="{8AB7A6A3-8B10-47D2-847B-16D215ED962C}" srcOrd="3" destOrd="0" parTransId="{722203F2-CADC-45E1-8C33-DA39A1410C51}" sibTransId="{1A017114-44B0-4A23-860A-9049339D6566}"/>
    <dgm:cxn modelId="{C89FF109-20E6-4CB0-A44B-6BC264646D9B}" srcId="{ED31841B-7C46-4D01-9FFA-3E3F83D1440B}" destId="{884C807C-3BC8-4FD4-BD3A-A53079AAC9D0}" srcOrd="2" destOrd="0" parTransId="{9F1DE66C-CFFF-4220-8A3F-187410B88E97}" sibTransId="{02C34AB5-BA5B-463A-B14A-CB49B12D3D1F}"/>
    <dgm:cxn modelId="{E1214159-90DA-44CB-8E84-942F6123C3FB}" type="presOf" srcId="{884C807C-3BC8-4FD4-BD3A-A53079AAC9D0}" destId="{1FEF2C3B-F13E-418E-8DA9-0611A777D3C3}" srcOrd="0" destOrd="0" presId="urn:microsoft.com/office/officeart/2018/2/layout/IconVerticalSolidList"/>
    <dgm:cxn modelId="{5F1D4F61-D97B-4D6D-83DB-7387AE2BB28B}" type="presOf" srcId="{ED31841B-7C46-4D01-9FFA-3E3F83D1440B}" destId="{1A84D09E-1CE6-4FB6-A442-BCBCA4582660}" srcOrd="0" destOrd="0" presId="urn:microsoft.com/office/officeart/2018/2/layout/IconVerticalSolidList"/>
    <dgm:cxn modelId="{E41ADB66-F2CA-4F22-9211-55C9FBB628AB}" srcId="{ED31841B-7C46-4D01-9FFA-3E3F83D1440B}" destId="{EDC47704-DA7C-44EA-9F9B-C06255E420CF}" srcOrd="0" destOrd="0" parTransId="{5BFDF638-9552-4B2F-9E2C-E1C6F69C09B3}" sibTransId="{9D545AF6-0A36-4A8C-9431-700524B449EB}"/>
    <dgm:cxn modelId="{5CE19081-FB89-4D13-AB1E-9AB6629F94CE}" type="presOf" srcId="{EDC47704-DA7C-44EA-9F9B-C06255E420CF}" destId="{F213C18F-3D78-4E39-BC12-61228DD418CE}" srcOrd="0" destOrd="0" presId="urn:microsoft.com/office/officeart/2018/2/layout/IconVerticalSolidList"/>
    <dgm:cxn modelId="{846ABAA4-3BC6-46FA-ADD2-65A4D87E2481}" type="presOf" srcId="{6F8C4E87-0461-4E22-BCA5-5FA3DFCA37B6}" destId="{3970384E-54BB-40A4-9F74-D0D260FFB6A1}" srcOrd="0" destOrd="0" presId="urn:microsoft.com/office/officeart/2018/2/layout/IconVerticalSolidList"/>
    <dgm:cxn modelId="{5FE62ADC-224E-463E-A18B-FAD1FDADD903}" srcId="{ED31841B-7C46-4D01-9FFA-3E3F83D1440B}" destId="{6F8C4E87-0461-4E22-BCA5-5FA3DFCA37B6}" srcOrd="1" destOrd="0" parTransId="{9CB59B00-EA88-4C80-BBD8-4E4F2E2D37E7}" sibTransId="{6F40ECFA-3679-494D-AA5F-DC0F37F24948}"/>
    <dgm:cxn modelId="{1D6930F3-41AB-4BDF-854D-1A6D5CFD9221}" type="presOf" srcId="{8AB7A6A3-8B10-47D2-847B-16D215ED962C}" destId="{942DA98E-0ED0-47ED-B8AA-CA6B96F167BA}" srcOrd="0" destOrd="0" presId="urn:microsoft.com/office/officeart/2018/2/layout/IconVerticalSolidList"/>
    <dgm:cxn modelId="{EC2A6CC9-21A2-4BEF-B353-6AE2DE89D12F}" type="presParOf" srcId="{1A84D09E-1CE6-4FB6-A442-BCBCA4582660}" destId="{767757F8-39DD-4862-A418-29660293848D}" srcOrd="0" destOrd="0" presId="urn:microsoft.com/office/officeart/2018/2/layout/IconVerticalSolidList"/>
    <dgm:cxn modelId="{B95CEDC4-1C0E-4DAC-89DE-933090A4A5B6}" type="presParOf" srcId="{767757F8-39DD-4862-A418-29660293848D}" destId="{ECD1B733-B579-417C-AEF9-1D68443D114D}" srcOrd="0" destOrd="0" presId="urn:microsoft.com/office/officeart/2018/2/layout/IconVerticalSolidList"/>
    <dgm:cxn modelId="{2EDB604A-7E4C-4D4A-9410-69DB0BF6CF16}" type="presParOf" srcId="{767757F8-39DD-4862-A418-29660293848D}" destId="{2DB394AC-82CC-4543-96B7-F70160F97361}" srcOrd="1" destOrd="0" presId="urn:microsoft.com/office/officeart/2018/2/layout/IconVerticalSolidList"/>
    <dgm:cxn modelId="{18309176-845E-4C14-876E-FBE9C0F6E00F}" type="presParOf" srcId="{767757F8-39DD-4862-A418-29660293848D}" destId="{57A88140-8E80-49C0-B955-8E35C8612D7B}" srcOrd="2" destOrd="0" presId="urn:microsoft.com/office/officeart/2018/2/layout/IconVerticalSolidList"/>
    <dgm:cxn modelId="{BCE3D91A-3471-49BB-B072-3A579E46BE1B}" type="presParOf" srcId="{767757F8-39DD-4862-A418-29660293848D}" destId="{F213C18F-3D78-4E39-BC12-61228DD418CE}" srcOrd="3" destOrd="0" presId="urn:microsoft.com/office/officeart/2018/2/layout/IconVerticalSolidList"/>
    <dgm:cxn modelId="{6141D429-298D-4834-B809-400BC8787641}" type="presParOf" srcId="{1A84D09E-1CE6-4FB6-A442-BCBCA4582660}" destId="{F278F061-AF67-4668-9A57-681BDD5AAECB}" srcOrd="1" destOrd="0" presId="urn:microsoft.com/office/officeart/2018/2/layout/IconVerticalSolidList"/>
    <dgm:cxn modelId="{15E96409-40D0-40DE-AD47-4C628D4C6E47}" type="presParOf" srcId="{1A84D09E-1CE6-4FB6-A442-BCBCA4582660}" destId="{2C29EF8D-BD35-4D4A-8E47-B72A99158C6E}" srcOrd="2" destOrd="0" presId="urn:microsoft.com/office/officeart/2018/2/layout/IconVerticalSolidList"/>
    <dgm:cxn modelId="{1D69E79D-0013-4C05-907B-5593A243D6E4}" type="presParOf" srcId="{2C29EF8D-BD35-4D4A-8E47-B72A99158C6E}" destId="{C1BFBC4E-0E09-48F2-B06A-FD404C4E3B45}" srcOrd="0" destOrd="0" presId="urn:microsoft.com/office/officeart/2018/2/layout/IconVerticalSolidList"/>
    <dgm:cxn modelId="{F35A7447-48F3-493F-8A96-8FE7F0664333}" type="presParOf" srcId="{2C29EF8D-BD35-4D4A-8E47-B72A99158C6E}" destId="{B6471FB6-AC0C-4EF1-954C-65887D904EA9}" srcOrd="1" destOrd="0" presId="urn:microsoft.com/office/officeart/2018/2/layout/IconVerticalSolidList"/>
    <dgm:cxn modelId="{306B22EE-4C05-4CA3-A1FE-C61D51640EC8}" type="presParOf" srcId="{2C29EF8D-BD35-4D4A-8E47-B72A99158C6E}" destId="{9F24643D-2F7C-4814-B8C2-214882C91719}" srcOrd="2" destOrd="0" presId="urn:microsoft.com/office/officeart/2018/2/layout/IconVerticalSolidList"/>
    <dgm:cxn modelId="{B6573D59-93AC-4BB3-AA27-BBA4A9CBD87E}" type="presParOf" srcId="{2C29EF8D-BD35-4D4A-8E47-B72A99158C6E}" destId="{3970384E-54BB-40A4-9F74-D0D260FFB6A1}" srcOrd="3" destOrd="0" presId="urn:microsoft.com/office/officeart/2018/2/layout/IconVerticalSolidList"/>
    <dgm:cxn modelId="{E16B1B72-2281-446E-BC5F-E696CDD180F9}" type="presParOf" srcId="{1A84D09E-1CE6-4FB6-A442-BCBCA4582660}" destId="{958F0D20-AA76-4D3D-A47D-801DF9CFE830}" srcOrd="3" destOrd="0" presId="urn:microsoft.com/office/officeart/2018/2/layout/IconVerticalSolidList"/>
    <dgm:cxn modelId="{8EAADD4D-063A-4693-8DB4-DAD8CDA523D5}" type="presParOf" srcId="{1A84D09E-1CE6-4FB6-A442-BCBCA4582660}" destId="{5F4930A2-717F-4EEF-8F44-B75A981503C3}" srcOrd="4" destOrd="0" presId="urn:microsoft.com/office/officeart/2018/2/layout/IconVerticalSolidList"/>
    <dgm:cxn modelId="{B9310D8E-7813-4ECA-A2FF-1C35F3E25F01}" type="presParOf" srcId="{5F4930A2-717F-4EEF-8F44-B75A981503C3}" destId="{EE1228D3-3C6E-4965-9D27-956FFD282088}" srcOrd="0" destOrd="0" presId="urn:microsoft.com/office/officeart/2018/2/layout/IconVerticalSolidList"/>
    <dgm:cxn modelId="{4A951E81-5CB8-4BEF-B9A6-698EB2060C56}" type="presParOf" srcId="{5F4930A2-717F-4EEF-8F44-B75A981503C3}" destId="{31C2B2CC-F9C1-4B61-AA2F-8E9B51D7A258}" srcOrd="1" destOrd="0" presId="urn:microsoft.com/office/officeart/2018/2/layout/IconVerticalSolidList"/>
    <dgm:cxn modelId="{32AD1A7E-E71F-4E6B-ADF6-E35D819975D8}" type="presParOf" srcId="{5F4930A2-717F-4EEF-8F44-B75A981503C3}" destId="{7D22B2DA-7E69-48F0-AAF8-239025A5B7AC}" srcOrd="2" destOrd="0" presId="urn:microsoft.com/office/officeart/2018/2/layout/IconVerticalSolidList"/>
    <dgm:cxn modelId="{CF5DCEF3-6B6A-4CEF-A6ED-5955FAEE24F0}" type="presParOf" srcId="{5F4930A2-717F-4EEF-8F44-B75A981503C3}" destId="{1FEF2C3B-F13E-418E-8DA9-0611A777D3C3}" srcOrd="3" destOrd="0" presId="urn:microsoft.com/office/officeart/2018/2/layout/IconVerticalSolidList"/>
    <dgm:cxn modelId="{AE868459-2DD4-40F1-A364-3768327243B6}" type="presParOf" srcId="{1A84D09E-1CE6-4FB6-A442-BCBCA4582660}" destId="{4E28AA67-5145-433F-9860-DA0E8C05087C}" srcOrd="5" destOrd="0" presId="urn:microsoft.com/office/officeart/2018/2/layout/IconVerticalSolidList"/>
    <dgm:cxn modelId="{18D2C3B2-6F9F-41DD-B38C-4224DB28600D}" type="presParOf" srcId="{1A84D09E-1CE6-4FB6-A442-BCBCA4582660}" destId="{DF13E498-F544-44EB-8432-72A0C0140E06}" srcOrd="6" destOrd="0" presId="urn:microsoft.com/office/officeart/2018/2/layout/IconVerticalSolidList"/>
    <dgm:cxn modelId="{FA5C82B8-E4E7-496B-A623-BEF4494FDC3B}" type="presParOf" srcId="{DF13E498-F544-44EB-8432-72A0C0140E06}" destId="{13C5A95B-6F7D-42B4-AD7C-2494F19C7374}" srcOrd="0" destOrd="0" presId="urn:microsoft.com/office/officeart/2018/2/layout/IconVerticalSolidList"/>
    <dgm:cxn modelId="{B7A1107D-0FD9-49DA-9BB2-7A91F4E5C8C3}" type="presParOf" srcId="{DF13E498-F544-44EB-8432-72A0C0140E06}" destId="{3F204BC2-EEB9-40B2-8432-83E35908FCD8}" srcOrd="1" destOrd="0" presId="urn:microsoft.com/office/officeart/2018/2/layout/IconVerticalSolidList"/>
    <dgm:cxn modelId="{4F11884D-BE16-46A9-9E2E-F30F9B1F3611}" type="presParOf" srcId="{DF13E498-F544-44EB-8432-72A0C0140E06}" destId="{4D3893CD-30EE-45F6-862C-597E681B8789}" srcOrd="2" destOrd="0" presId="urn:microsoft.com/office/officeart/2018/2/layout/IconVerticalSolidList"/>
    <dgm:cxn modelId="{65BB29BC-530F-48B4-9AEB-44E5A23BC98E}" type="presParOf" srcId="{DF13E498-F544-44EB-8432-72A0C0140E06}" destId="{942DA98E-0ED0-47ED-B8AA-CA6B96F167B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1B733-B579-417C-AEF9-1D68443D114D}">
      <dsp:nvSpPr>
        <dsp:cNvPr id="0" name=""/>
        <dsp:cNvSpPr/>
      </dsp:nvSpPr>
      <dsp:spPr>
        <a:xfrm>
          <a:off x="0" y="1975"/>
          <a:ext cx="5283200" cy="10014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B394AC-82CC-4543-96B7-F70160F97361}">
      <dsp:nvSpPr>
        <dsp:cNvPr id="0" name=""/>
        <dsp:cNvSpPr/>
      </dsp:nvSpPr>
      <dsp:spPr>
        <a:xfrm>
          <a:off x="302943" y="227305"/>
          <a:ext cx="550805" cy="5508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13C18F-3D78-4E39-BC12-61228DD418CE}">
      <dsp:nvSpPr>
        <dsp:cNvPr id="0" name=""/>
        <dsp:cNvSpPr/>
      </dsp:nvSpPr>
      <dsp:spPr>
        <a:xfrm>
          <a:off x="1156692" y="1975"/>
          <a:ext cx="4126507" cy="1001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88" tIns="105988" rIns="105988" bIns="105988" numCol="1" spcCol="1270" anchor="ctr" anchorCtr="0">
          <a:noAutofit/>
        </a:bodyPr>
        <a:lstStyle/>
        <a:p>
          <a:pPr marL="0" lvl="0" indent="0" algn="l" defTabSz="977900">
            <a:lnSpc>
              <a:spcPct val="100000"/>
            </a:lnSpc>
            <a:spcBef>
              <a:spcPct val="0"/>
            </a:spcBef>
            <a:spcAft>
              <a:spcPct val="35000"/>
            </a:spcAft>
            <a:buNone/>
          </a:pPr>
          <a:r>
            <a:rPr lang="en-US" sz="2200" kern="1200"/>
            <a:t>Some guitarists use capos.</a:t>
          </a:r>
        </a:p>
      </dsp:txBody>
      <dsp:txXfrm>
        <a:off x="1156692" y="1975"/>
        <a:ext cx="4126507" cy="1001465"/>
      </dsp:txXfrm>
    </dsp:sp>
    <dsp:sp modelId="{C1BFBC4E-0E09-48F2-B06A-FD404C4E3B45}">
      <dsp:nvSpPr>
        <dsp:cNvPr id="0" name=""/>
        <dsp:cNvSpPr/>
      </dsp:nvSpPr>
      <dsp:spPr>
        <a:xfrm>
          <a:off x="0" y="1253807"/>
          <a:ext cx="5283200" cy="10014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471FB6-AC0C-4EF1-954C-65887D904EA9}">
      <dsp:nvSpPr>
        <dsp:cNvPr id="0" name=""/>
        <dsp:cNvSpPr/>
      </dsp:nvSpPr>
      <dsp:spPr>
        <a:xfrm>
          <a:off x="302943" y="1479137"/>
          <a:ext cx="550805" cy="55080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70384E-54BB-40A4-9F74-D0D260FFB6A1}">
      <dsp:nvSpPr>
        <dsp:cNvPr id="0" name=""/>
        <dsp:cNvSpPr/>
      </dsp:nvSpPr>
      <dsp:spPr>
        <a:xfrm>
          <a:off x="1156692" y="1253807"/>
          <a:ext cx="4126507" cy="1001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88" tIns="105988" rIns="105988" bIns="105988" numCol="1" spcCol="1270" anchor="ctr" anchorCtr="0">
          <a:noAutofit/>
        </a:bodyPr>
        <a:lstStyle/>
        <a:p>
          <a:pPr marL="0" lvl="0" indent="0" algn="l" defTabSz="977900">
            <a:lnSpc>
              <a:spcPct val="100000"/>
            </a:lnSpc>
            <a:spcBef>
              <a:spcPct val="0"/>
            </a:spcBef>
            <a:spcAft>
              <a:spcPct val="35000"/>
            </a:spcAft>
            <a:buNone/>
          </a:pPr>
          <a:r>
            <a:rPr lang="en-US" sz="2200" kern="1200" dirty="0"/>
            <a:t>Quicker, clearer chord callouts.</a:t>
          </a:r>
        </a:p>
      </dsp:txBody>
      <dsp:txXfrm>
        <a:off x="1156692" y="1253807"/>
        <a:ext cx="4126507" cy="1001465"/>
      </dsp:txXfrm>
    </dsp:sp>
    <dsp:sp modelId="{EE1228D3-3C6E-4965-9D27-956FFD282088}">
      <dsp:nvSpPr>
        <dsp:cNvPr id="0" name=""/>
        <dsp:cNvSpPr/>
      </dsp:nvSpPr>
      <dsp:spPr>
        <a:xfrm>
          <a:off x="0" y="2505639"/>
          <a:ext cx="5283200" cy="10014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C2B2CC-F9C1-4B61-AA2F-8E9B51D7A258}">
      <dsp:nvSpPr>
        <dsp:cNvPr id="0" name=""/>
        <dsp:cNvSpPr/>
      </dsp:nvSpPr>
      <dsp:spPr>
        <a:xfrm>
          <a:off x="302943" y="2730968"/>
          <a:ext cx="550805" cy="55080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EF2C3B-F13E-418E-8DA9-0611A777D3C3}">
      <dsp:nvSpPr>
        <dsp:cNvPr id="0" name=""/>
        <dsp:cNvSpPr/>
      </dsp:nvSpPr>
      <dsp:spPr>
        <a:xfrm>
          <a:off x="1156692" y="2505639"/>
          <a:ext cx="4126507" cy="1001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88" tIns="105988" rIns="105988" bIns="105988" numCol="1" spcCol="1270" anchor="ctr" anchorCtr="0">
          <a:noAutofit/>
        </a:bodyPr>
        <a:lstStyle/>
        <a:p>
          <a:pPr marL="0" lvl="0" indent="0" algn="l" defTabSz="977900">
            <a:lnSpc>
              <a:spcPct val="100000"/>
            </a:lnSpc>
            <a:spcBef>
              <a:spcPct val="0"/>
            </a:spcBef>
            <a:spcAft>
              <a:spcPct val="35000"/>
            </a:spcAft>
            <a:buNone/>
          </a:pPr>
          <a:r>
            <a:rPr lang="en-US" sz="2200" kern="1200" dirty="0"/>
            <a:t>Easier for MD; no problem if they forget the key.</a:t>
          </a:r>
        </a:p>
      </dsp:txBody>
      <dsp:txXfrm>
        <a:off x="1156692" y="2505639"/>
        <a:ext cx="4126507" cy="1001465"/>
      </dsp:txXfrm>
    </dsp:sp>
    <dsp:sp modelId="{13C5A95B-6F7D-42B4-AD7C-2494F19C7374}">
      <dsp:nvSpPr>
        <dsp:cNvPr id="0" name=""/>
        <dsp:cNvSpPr/>
      </dsp:nvSpPr>
      <dsp:spPr>
        <a:xfrm>
          <a:off x="0" y="3757470"/>
          <a:ext cx="5283200" cy="10014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204BC2-EEB9-40B2-8432-83E35908FCD8}">
      <dsp:nvSpPr>
        <dsp:cNvPr id="0" name=""/>
        <dsp:cNvSpPr/>
      </dsp:nvSpPr>
      <dsp:spPr>
        <a:xfrm>
          <a:off x="302943" y="3982800"/>
          <a:ext cx="550805" cy="550805"/>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2DA98E-0ED0-47ED-B8AA-CA6B96F167BA}">
      <dsp:nvSpPr>
        <dsp:cNvPr id="0" name=""/>
        <dsp:cNvSpPr/>
      </dsp:nvSpPr>
      <dsp:spPr>
        <a:xfrm>
          <a:off x="1156692" y="3757470"/>
          <a:ext cx="4126507" cy="1001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88" tIns="105988" rIns="105988" bIns="105988" numCol="1" spcCol="1270" anchor="ctr" anchorCtr="0">
          <a:noAutofit/>
        </a:bodyPr>
        <a:lstStyle/>
        <a:p>
          <a:pPr marL="0" lvl="0" indent="0" algn="l" defTabSz="977900">
            <a:lnSpc>
              <a:spcPct val="100000"/>
            </a:lnSpc>
            <a:spcBef>
              <a:spcPct val="0"/>
            </a:spcBef>
            <a:spcAft>
              <a:spcPct val="35000"/>
            </a:spcAft>
            <a:buNone/>
          </a:pPr>
          <a:r>
            <a:rPr lang="en-US" sz="2200" kern="1200" dirty="0"/>
            <a:t>Easier to identify numerical versus alphabetical patterns.</a:t>
          </a:r>
        </a:p>
      </dsp:txBody>
      <dsp:txXfrm>
        <a:off x="1156692" y="3757470"/>
        <a:ext cx="4126507" cy="100146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B4F560-56B2-F14E-B33E-74DB27E75F7A}" type="datetimeFigureOut">
              <a:rPr lang="en-US" smtClean="0"/>
              <a:t>10/4/24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ECD58C-4220-944F-AAB7-2734D8D057B2}" type="slidenum">
              <a:rPr lang="en-US" smtClean="0"/>
              <a:t>‹#›</a:t>
            </a:fld>
            <a:endParaRPr lang="en-US"/>
          </a:p>
        </p:txBody>
      </p:sp>
    </p:spTree>
    <p:extLst>
      <p:ext uri="{BB962C8B-B14F-4D97-AF65-F5344CB8AC3E}">
        <p14:creationId xmlns:p14="http://schemas.microsoft.com/office/powerpoint/2010/main" val="4191374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LUCAS</a:t>
            </a:r>
            <a:r>
              <a:rPr lang="en-US" dirty="0"/>
              <a:t>: Welcome everyone! Today’s instrumental workshop is called Band Essentials for Worship, and it’s all about using the Nashville Number System in a worship service. The goal is for each of you to be able to ”Know how to use the Nashville Number system during worship and underscoring speaking moments.” </a:t>
            </a:r>
          </a:p>
          <a:p>
            <a:endParaRPr lang="en-US" dirty="0"/>
          </a:p>
          <a:p>
            <a:r>
              <a:rPr lang="en-US" dirty="0"/>
              <a:t>Some of you may be asking, “</a:t>
            </a:r>
            <a:r>
              <a:rPr lang="en-US" i="1" dirty="0"/>
              <a:t>why the Nashville Number system,</a:t>
            </a:r>
            <a:r>
              <a:rPr lang="en-US" i="0" dirty="0"/>
              <a:t>” or maybe, “</a:t>
            </a:r>
            <a:r>
              <a:rPr lang="en-US" i="1" dirty="0"/>
              <a:t>why is this important for me today?” </a:t>
            </a:r>
            <a:r>
              <a:rPr lang="en-US" i="0" dirty="0"/>
              <a:t>and it all comes back to our mission.</a:t>
            </a:r>
            <a:endParaRPr lang="en-US" dirty="0"/>
          </a:p>
        </p:txBody>
      </p:sp>
      <p:sp>
        <p:nvSpPr>
          <p:cNvPr id="4" name="Slide Number Placeholder 3"/>
          <p:cNvSpPr>
            <a:spLocks noGrp="1"/>
          </p:cNvSpPr>
          <p:nvPr>
            <p:ph type="sldNum" sz="quarter" idx="5"/>
          </p:nvPr>
        </p:nvSpPr>
        <p:spPr/>
        <p:txBody>
          <a:bodyPr/>
          <a:lstStyle/>
          <a:p>
            <a:fld id="{ACECD58C-4220-944F-AAB7-2734D8D057B2}" type="slidenum">
              <a:rPr lang="en-US" smtClean="0"/>
              <a:t>1</a:t>
            </a:fld>
            <a:endParaRPr lang="en-US"/>
          </a:p>
        </p:txBody>
      </p:sp>
    </p:spTree>
    <p:extLst>
      <p:ext uri="{BB962C8B-B14F-4D97-AF65-F5344CB8AC3E}">
        <p14:creationId xmlns:p14="http://schemas.microsoft.com/office/powerpoint/2010/main" val="804232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PEYTON:</a:t>
            </a:r>
            <a:r>
              <a:rPr lang="en-US" b="0" u="none" dirty="0"/>
              <a:t> </a:t>
            </a:r>
            <a:r>
              <a:rPr lang="en-US" dirty="0"/>
              <a:t>Here are the correct answers. Let’s put this in the context of a song we do on Sundays [next slide]</a:t>
            </a:r>
          </a:p>
        </p:txBody>
      </p:sp>
      <p:sp>
        <p:nvSpPr>
          <p:cNvPr id="4" name="Slide Number Placeholder 3"/>
          <p:cNvSpPr>
            <a:spLocks noGrp="1"/>
          </p:cNvSpPr>
          <p:nvPr>
            <p:ph type="sldNum" sz="quarter" idx="5"/>
          </p:nvPr>
        </p:nvSpPr>
        <p:spPr/>
        <p:txBody>
          <a:bodyPr/>
          <a:lstStyle/>
          <a:p>
            <a:fld id="{ACECD58C-4220-944F-AAB7-2734D8D057B2}" type="slidenum">
              <a:rPr lang="en-US" smtClean="0"/>
              <a:t>10</a:t>
            </a:fld>
            <a:endParaRPr lang="en-US"/>
          </a:p>
        </p:txBody>
      </p:sp>
    </p:spTree>
    <p:extLst>
      <p:ext uri="{BB962C8B-B14F-4D97-AF65-F5344CB8AC3E}">
        <p14:creationId xmlns:p14="http://schemas.microsoft.com/office/powerpoint/2010/main" val="829910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PEYTON:</a:t>
            </a:r>
            <a:r>
              <a:rPr lang="en-US" b="0" u="none" dirty="0"/>
              <a:t> </a:t>
            </a:r>
            <a:r>
              <a:rPr lang="en-US" dirty="0"/>
              <a:t>Write the corresponding Nashville Number chord next to the letter chord.</a:t>
            </a:r>
          </a:p>
        </p:txBody>
      </p:sp>
      <p:sp>
        <p:nvSpPr>
          <p:cNvPr id="4" name="Slide Number Placeholder 3"/>
          <p:cNvSpPr>
            <a:spLocks noGrp="1"/>
          </p:cNvSpPr>
          <p:nvPr>
            <p:ph type="sldNum" sz="quarter" idx="5"/>
          </p:nvPr>
        </p:nvSpPr>
        <p:spPr/>
        <p:txBody>
          <a:bodyPr/>
          <a:lstStyle/>
          <a:p>
            <a:fld id="{ACECD58C-4220-944F-AAB7-2734D8D057B2}" type="slidenum">
              <a:rPr lang="en-US" smtClean="0"/>
              <a:t>11</a:t>
            </a:fld>
            <a:endParaRPr lang="en-US"/>
          </a:p>
        </p:txBody>
      </p:sp>
    </p:spTree>
    <p:extLst>
      <p:ext uri="{BB962C8B-B14F-4D97-AF65-F5344CB8AC3E}">
        <p14:creationId xmlns:p14="http://schemas.microsoft.com/office/powerpoint/2010/main" val="2441687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PEYTON:</a:t>
            </a:r>
            <a:r>
              <a:rPr lang="en-US" b="0" u="none" dirty="0"/>
              <a:t> </a:t>
            </a:r>
            <a:r>
              <a:rPr lang="en-US" dirty="0"/>
              <a:t>Here are the numbers that you will see written on the number chart in Planning Center. Let’s do another one.</a:t>
            </a:r>
          </a:p>
        </p:txBody>
      </p:sp>
      <p:sp>
        <p:nvSpPr>
          <p:cNvPr id="4" name="Slide Number Placeholder 3"/>
          <p:cNvSpPr>
            <a:spLocks noGrp="1"/>
          </p:cNvSpPr>
          <p:nvPr>
            <p:ph type="sldNum" sz="quarter" idx="5"/>
          </p:nvPr>
        </p:nvSpPr>
        <p:spPr/>
        <p:txBody>
          <a:bodyPr/>
          <a:lstStyle/>
          <a:p>
            <a:fld id="{ACECD58C-4220-944F-AAB7-2734D8D057B2}" type="slidenum">
              <a:rPr lang="en-US" smtClean="0"/>
              <a:t>12</a:t>
            </a:fld>
            <a:endParaRPr lang="en-US"/>
          </a:p>
        </p:txBody>
      </p:sp>
    </p:spTree>
    <p:extLst>
      <p:ext uri="{BB962C8B-B14F-4D97-AF65-F5344CB8AC3E}">
        <p14:creationId xmlns:p14="http://schemas.microsoft.com/office/powerpoint/2010/main" val="2635556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PEYTON:</a:t>
            </a:r>
            <a:r>
              <a:rPr lang="en-US" b="0" u="none" dirty="0"/>
              <a:t> </a:t>
            </a:r>
            <a:r>
              <a:rPr lang="en-US" dirty="0"/>
              <a:t>Let’s do this one together, since it’s tough.</a:t>
            </a:r>
          </a:p>
        </p:txBody>
      </p:sp>
      <p:sp>
        <p:nvSpPr>
          <p:cNvPr id="4" name="Slide Number Placeholder 3"/>
          <p:cNvSpPr>
            <a:spLocks noGrp="1"/>
          </p:cNvSpPr>
          <p:nvPr>
            <p:ph type="sldNum" sz="quarter" idx="5"/>
          </p:nvPr>
        </p:nvSpPr>
        <p:spPr/>
        <p:txBody>
          <a:bodyPr/>
          <a:lstStyle/>
          <a:p>
            <a:fld id="{ACECD58C-4220-944F-AAB7-2734D8D057B2}" type="slidenum">
              <a:rPr lang="en-US" smtClean="0"/>
              <a:t>13</a:t>
            </a:fld>
            <a:endParaRPr lang="en-US"/>
          </a:p>
        </p:txBody>
      </p:sp>
    </p:spTree>
    <p:extLst>
      <p:ext uri="{BB962C8B-B14F-4D97-AF65-F5344CB8AC3E}">
        <p14:creationId xmlns:p14="http://schemas.microsoft.com/office/powerpoint/2010/main" val="1832125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PEYTON:</a:t>
            </a:r>
            <a:r>
              <a:rPr lang="en-US" b="0" u="none" dirty="0"/>
              <a:t> </a:t>
            </a:r>
            <a:r>
              <a:rPr lang="en-US" dirty="0"/>
              <a:t>Here is what you will see on the number chart in Planning Center. (Some symbols may look different i.e. ”4(2) and “4maj7”.)</a:t>
            </a:r>
          </a:p>
          <a:p>
            <a:endParaRPr lang="en-US" dirty="0"/>
          </a:p>
          <a:p>
            <a:r>
              <a:rPr lang="en-US" dirty="0"/>
              <a:t>To help you learn Nashville Numbers faster, we’ve created a little “cheat sheet” for you. [next slide]</a:t>
            </a:r>
          </a:p>
        </p:txBody>
      </p:sp>
      <p:sp>
        <p:nvSpPr>
          <p:cNvPr id="4" name="Slide Number Placeholder 3"/>
          <p:cNvSpPr>
            <a:spLocks noGrp="1"/>
          </p:cNvSpPr>
          <p:nvPr>
            <p:ph type="sldNum" sz="quarter" idx="5"/>
          </p:nvPr>
        </p:nvSpPr>
        <p:spPr/>
        <p:txBody>
          <a:bodyPr/>
          <a:lstStyle/>
          <a:p>
            <a:fld id="{ACECD58C-4220-944F-AAB7-2734D8D057B2}" type="slidenum">
              <a:rPr lang="en-US" smtClean="0"/>
              <a:t>14</a:t>
            </a:fld>
            <a:endParaRPr lang="en-US"/>
          </a:p>
        </p:txBody>
      </p:sp>
    </p:spTree>
    <p:extLst>
      <p:ext uri="{BB962C8B-B14F-4D97-AF65-F5344CB8AC3E}">
        <p14:creationId xmlns:p14="http://schemas.microsoft.com/office/powerpoint/2010/main" val="1372659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PEYTON:</a:t>
            </a:r>
            <a:r>
              <a:rPr lang="en-US" b="0" u="none" dirty="0"/>
              <a:t> </a:t>
            </a:r>
            <a:r>
              <a:rPr lang="en-US" dirty="0"/>
              <a:t>If you know what key you’re in, then you can quickly and easily assign Nashville Numbers to the letter chords on your chart.</a:t>
            </a:r>
          </a:p>
          <a:p>
            <a:endParaRPr lang="en-US" dirty="0"/>
          </a:p>
          <a:p>
            <a:r>
              <a:rPr lang="en-US" dirty="0"/>
              <a:t>Lucas, we’ve talked a lot about what Nashville Numbers are, but can you bring us into the conversation of </a:t>
            </a:r>
            <a:r>
              <a:rPr lang="en-US" i="1" dirty="0"/>
              <a:t>how</a:t>
            </a:r>
            <a:r>
              <a:rPr lang="en-US" i="0" dirty="0"/>
              <a:t> we will be integrating them into everything we do during worship services?</a:t>
            </a:r>
            <a:endParaRPr lang="en-US" dirty="0"/>
          </a:p>
        </p:txBody>
      </p:sp>
      <p:sp>
        <p:nvSpPr>
          <p:cNvPr id="4" name="Slide Number Placeholder 3"/>
          <p:cNvSpPr>
            <a:spLocks noGrp="1"/>
          </p:cNvSpPr>
          <p:nvPr>
            <p:ph type="sldNum" sz="quarter" idx="5"/>
          </p:nvPr>
        </p:nvSpPr>
        <p:spPr/>
        <p:txBody>
          <a:bodyPr/>
          <a:lstStyle/>
          <a:p>
            <a:fld id="{ACECD58C-4220-944F-AAB7-2734D8D057B2}" type="slidenum">
              <a:rPr lang="en-US" smtClean="0"/>
              <a:t>15</a:t>
            </a:fld>
            <a:endParaRPr lang="en-US"/>
          </a:p>
        </p:txBody>
      </p:sp>
    </p:spTree>
    <p:extLst>
      <p:ext uri="{BB962C8B-B14F-4D97-AF65-F5344CB8AC3E}">
        <p14:creationId xmlns:p14="http://schemas.microsoft.com/office/powerpoint/2010/main" val="1583907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effectLst/>
              </a:rPr>
              <a:t>LUCAS</a:t>
            </a:r>
          </a:p>
          <a:p>
            <a:pPr marL="742950" lvl="1" indent="-285750">
              <a:buFont typeface="Arial" panose="020B0604020202020204" pitchFamily="34" charset="0"/>
              <a:buChar char="•"/>
            </a:pPr>
            <a:r>
              <a:rPr lang="en-US" dirty="0">
                <a:effectLst/>
                <a:latin typeface="Helvetica Neue" panose="02000503000000020004" pitchFamily="2" charset="0"/>
              </a:rPr>
              <a:t>*DISCLAIMER* If you don’t know chord or note names on your instrument, learn them! </a:t>
            </a:r>
          </a:p>
          <a:p>
            <a:pPr marL="742950" lvl="1" indent="-285750">
              <a:buFont typeface="Arial" panose="020B0604020202020204" pitchFamily="34" charset="0"/>
              <a:buChar char="•"/>
            </a:pPr>
            <a:r>
              <a:rPr lang="en-US" dirty="0">
                <a:effectLst/>
                <a:latin typeface="Helvetica Neue" panose="02000503000000020004" pitchFamily="2" charset="0"/>
              </a:rPr>
              <a:t>Apply Nashville Numbers to your instruments!</a:t>
            </a:r>
          </a:p>
          <a:p>
            <a:pPr marL="742950" lvl="1" indent="-285750">
              <a:buFont typeface="Arial" panose="020B0604020202020204" pitchFamily="34" charset="0"/>
              <a:buChar char="•"/>
            </a:pPr>
            <a:r>
              <a:rPr lang="en-US" dirty="0">
                <a:effectLst/>
                <a:latin typeface="Helvetica Neue" panose="02000503000000020004" pitchFamily="2" charset="0"/>
              </a:rPr>
              <a:t>Understand MD’s callouts (Number vs. beat callouts. Ex: “Four on one!”)</a:t>
            </a:r>
          </a:p>
          <a:p>
            <a:pPr marL="742950" lvl="1" indent="-285750">
              <a:buFont typeface="Arial" panose="020B0604020202020204" pitchFamily="34" charset="0"/>
              <a:buChar char="•"/>
            </a:pPr>
            <a:r>
              <a:rPr lang="en-US" dirty="0">
                <a:effectLst/>
                <a:latin typeface="Helvetica Neue" panose="02000503000000020004" pitchFamily="2" charset="0"/>
              </a:rPr>
              <a:t>Follow the MD (be able to hear them!)</a:t>
            </a:r>
          </a:p>
          <a:p>
            <a:pPr marL="742950" lvl="1" indent="-285750">
              <a:buFont typeface="Arial" panose="020B0604020202020204" pitchFamily="34" charset="0"/>
              <a:buChar char="•"/>
            </a:pPr>
            <a:r>
              <a:rPr lang="en-US" dirty="0">
                <a:effectLst/>
                <a:latin typeface="Helvetica Neue" panose="02000503000000020004" pitchFamily="2" charset="0"/>
              </a:rPr>
              <a:t>Sense WL’s direction during worship set (especially for MD’s)</a:t>
            </a:r>
          </a:p>
          <a:p>
            <a:pPr marL="742950" lvl="1" indent="-285750">
              <a:buFont typeface="Arial" panose="020B0604020202020204" pitchFamily="34" charset="0"/>
              <a:buChar char="•"/>
            </a:pPr>
            <a:r>
              <a:rPr lang="en-US" dirty="0">
                <a:effectLst/>
                <a:latin typeface="Helvetica Neue" panose="02000503000000020004" pitchFamily="2" charset="0"/>
              </a:rPr>
              <a:t>Sense CP’s direction while underscoring (unique personalities)</a:t>
            </a:r>
          </a:p>
          <a:p>
            <a:endParaRPr lang="en-US" dirty="0"/>
          </a:p>
        </p:txBody>
      </p:sp>
      <p:sp>
        <p:nvSpPr>
          <p:cNvPr id="4" name="Slide Number Placeholder 3"/>
          <p:cNvSpPr>
            <a:spLocks noGrp="1"/>
          </p:cNvSpPr>
          <p:nvPr>
            <p:ph type="sldNum" sz="quarter" idx="5"/>
          </p:nvPr>
        </p:nvSpPr>
        <p:spPr/>
        <p:txBody>
          <a:bodyPr/>
          <a:lstStyle/>
          <a:p>
            <a:fld id="{ACECD58C-4220-944F-AAB7-2734D8D057B2}" type="slidenum">
              <a:rPr lang="en-US" smtClean="0"/>
              <a:t>16</a:t>
            </a:fld>
            <a:endParaRPr lang="en-US"/>
          </a:p>
        </p:txBody>
      </p:sp>
    </p:spTree>
    <p:extLst>
      <p:ext uri="{BB962C8B-B14F-4D97-AF65-F5344CB8AC3E}">
        <p14:creationId xmlns:p14="http://schemas.microsoft.com/office/powerpoint/2010/main" val="2560198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C9B37-CE83-C746-1232-6864F0C152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5F83B5-5D02-0851-391F-C233412CC9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78212C-D99E-A227-DE00-8728CA2024D3}"/>
              </a:ext>
            </a:extLst>
          </p:cNvPr>
          <p:cNvSpPr>
            <a:spLocks noGrp="1"/>
          </p:cNvSpPr>
          <p:nvPr>
            <p:ph type="body" idx="1"/>
          </p:nvPr>
        </p:nvSpPr>
        <p:spPr/>
        <p:txBody>
          <a:bodyPr/>
          <a:lstStyle/>
          <a:p>
            <a:r>
              <a:rPr lang="en-US" b="1" u="sng" dirty="0">
                <a:effectLst/>
              </a:rPr>
              <a:t>LUCAS</a:t>
            </a:r>
          </a:p>
          <a:p>
            <a:pPr marL="171450" indent="-171450">
              <a:buFont typeface="Arial" panose="020B0604020202020204" pitchFamily="34" charset="0"/>
              <a:buChar char="•"/>
            </a:pPr>
            <a:r>
              <a:rPr lang="en-US" dirty="0">
                <a:effectLst/>
                <a:latin typeface="Menlo" panose="020B0609030804020204" pitchFamily="49" charset="0"/>
              </a:rPr>
              <a:t>Remember our mission</a:t>
            </a:r>
          </a:p>
          <a:p>
            <a:pPr marL="742950" lvl="1" indent="-285750">
              <a:buFont typeface="Arial" panose="020B0604020202020204" pitchFamily="34" charset="0"/>
              <a:buChar char="•"/>
            </a:pPr>
            <a:r>
              <a:rPr lang="en-US" dirty="0">
                <a:effectLst/>
                <a:latin typeface="Helvetica Neue" panose="02000503000000020004" pitchFamily="2" charset="0"/>
              </a:rPr>
              <a:t>Our role as worship life team members is to help usher people from a place of observation to participation... this happens in part by eliminating distractions, and playing skillfully in order to create engaging worship environments.</a:t>
            </a:r>
          </a:p>
          <a:p>
            <a:pPr marL="742950" lvl="1" indent="-285750">
              <a:buFont typeface="Arial" panose="020B0604020202020204" pitchFamily="34" charset="0"/>
              <a:buChar char="•"/>
            </a:pPr>
            <a:r>
              <a:rPr lang="en-US" dirty="0">
                <a:effectLst/>
                <a:latin typeface="Helvetica Neue" panose="02000503000000020004" pitchFamily="2" charset="0"/>
              </a:rPr>
              <a:t>“In every service, we seek to journey people up the mountain to the top where the view is best, and where the glory of God is called down, and His life-changing, manifest presence is experienced.” Everything we do contributes to this journey.</a:t>
            </a:r>
          </a:p>
          <a:p>
            <a:pPr marL="742950" lvl="1" indent="-285750">
              <a:buFont typeface="Arial" panose="020B0604020202020204" pitchFamily="34" charset="0"/>
              <a:buChar char="•"/>
            </a:pPr>
            <a:endParaRPr lang="en-US" dirty="0">
              <a:effectLst/>
              <a:latin typeface="Helvetica Neue" panose="02000503000000020004" pitchFamily="2" charset="0"/>
            </a:endParaRPr>
          </a:p>
          <a:p>
            <a:pPr marL="171450" indent="-171450">
              <a:buFont typeface="Arial" panose="020B0604020202020204" pitchFamily="34" charset="0"/>
              <a:buChar char="•"/>
            </a:pPr>
            <a:r>
              <a:rPr lang="en-US" dirty="0">
                <a:effectLst/>
                <a:latin typeface="Menlo" panose="020B0609030804020204" pitchFamily="49" charset="0"/>
              </a:rPr>
              <a:t>Now that you are equipped…</a:t>
            </a:r>
          </a:p>
          <a:p>
            <a:pPr marL="742950" lvl="1" indent="-285750">
              <a:buFont typeface="Arial" panose="020B0604020202020204" pitchFamily="34" charset="0"/>
              <a:buChar char="•"/>
            </a:pPr>
            <a:r>
              <a:rPr lang="en-US" dirty="0">
                <a:effectLst/>
                <a:latin typeface="Helvetica Neue" panose="02000503000000020004" pitchFamily="2" charset="0"/>
              </a:rPr>
              <a:t>Practice makes progress! We’re after excellence, not perfection.</a:t>
            </a:r>
          </a:p>
          <a:p>
            <a:pPr marL="742950" lvl="1" indent="-285750">
              <a:buFont typeface="Arial" panose="020B0604020202020204" pitchFamily="34" charset="0"/>
              <a:buChar char="•"/>
            </a:pPr>
            <a:r>
              <a:rPr lang="en-US" dirty="0">
                <a:effectLst/>
                <a:latin typeface="Helvetica Neue" panose="02000503000000020004" pitchFamily="2" charset="0"/>
              </a:rPr>
              <a:t>Use handouts for practice.</a:t>
            </a:r>
          </a:p>
          <a:p>
            <a:endParaRPr lang="en-US" dirty="0"/>
          </a:p>
        </p:txBody>
      </p:sp>
      <p:sp>
        <p:nvSpPr>
          <p:cNvPr id="4" name="Slide Number Placeholder 3">
            <a:extLst>
              <a:ext uri="{FF2B5EF4-FFF2-40B4-BE49-F238E27FC236}">
                <a16:creationId xmlns:a16="http://schemas.microsoft.com/office/drawing/2014/main" id="{AB8A026F-55CA-ACCA-511A-A9DB2DE767F5}"/>
              </a:ext>
            </a:extLst>
          </p:cNvPr>
          <p:cNvSpPr>
            <a:spLocks noGrp="1"/>
          </p:cNvSpPr>
          <p:nvPr>
            <p:ph type="sldNum" sz="quarter" idx="5"/>
          </p:nvPr>
        </p:nvSpPr>
        <p:spPr/>
        <p:txBody>
          <a:bodyPr/>
          <a:lstStyle/>
          <a:p>
            <a:fld id="{ACECD58C-4220-944F-AAB7-2734D8D057B2}" type="slidenum">
              <a:rPr lang="en-US" smtClean="0"/>
              <a:t>17</a:t>
            </a:fld>
            <a:endParaRPr lang="en-US"/>
          </a:p>
        </p:txBody>
      </p:sp>
    </p:spTree>
    <p:extLst>
      <p:ext uri="{BB962C8B-B14F-4D97-AF65-F5344CB8AC3E}">
        <p14:creationId xmlns:p14="http://schemas.microsoft.com/office/powerpoint/2010/main" val="3408497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b="1" u="sng" dirty="0">
                <a:effectLst/>
                <a:latin typeface="Helvetica Neue" panose="02000503000000020004" pitchFamily="2" charset="0"/>
              </a:rPr>
              <a:t>LUCAS</a:t>
            </a:r>
            <a:endParaRPr lang="en-US" b="0" u="none" dirty="0">
              <a:effectLst/>
              <a:latin typeface="Helvetica Neue" panose="02000503000000020004" pitchFamily="2" charset="0"/>
            </a:endParaRPr>
          </a:p>
          <a:p>
            <a:pPr>
              <a:buFont typeface="Arial" panose="020B0604020202020204" pitchFamily="34" charset="0"/>
              <a:buNone/>
            </a:pPr>
            <a:endParaRPr lang="en-US" b="1" u="sng" dirty="0">
              <a:effectLst/>
              <a:latin typeface="Helvetica Neue" panose="02000503000000020004" pitchFamily="2" charset="0"/>
            </a:endParaRPr>
          </a:p>
          <a:p>
            <a:pPr marL="171450" indent="-171450">
              <a:buFont typeface="Arial" panose="020B0604020202020204" pitchFamily="34" charset="0"/>
              <a:buChar char="•"/>
            </a:pPr>
            <a:r>
              <a:rPr lang="en-US" dirty="0">
                <a:effectLst/>
                <a:latin typeface="Menlo" panose="020B0609030804020204" pitchFamily="49" charset="0"/>
              </a:rPr>
              <a:t>Questions?</a:t>
            </a:r>
          </a:p>
        </p:txBody>
      </p:sp>
      <p:sp>
        <p:nvSpPr>
          <p:cNvPr id="4" name="Slide Number Placeholder 3"/>
          <p:cNvSpPr>
            <a:spLocks noGrp="1"/>
          </p:cNvSpPr>
          <p:nvPr>
            <p:ph type="sldNum" sz="quarter" idx="5"/>
          </p:nvPr>
        </p:nvSpPr>
        <p:spPr/>
        <p:txBody>
          <a:bodyPr/>
          <a:lstStyle/>
          <a:p>
            <a:fld id="{ACECD58C-4220-944F-AAB7-2734D8D057B2}" type="slidenum">
              <a:rPr lang="en-US" smtClean="0"/>
              <a:t>18</a:t>
            </a:fld>
            <a:endParaRPr lang="en-US"/>
          </a:p>
        </p:txBody>
      </p:sp>
    </p:spTree>
    <p:extLst>
      <p:ext uri="{BB962C8B-B14F-4D97-AF65-F5344CB8AC3E}">
        <p14:creationId xmlns:p14="http://schemas.microsoft.com/office/powerpoint/2010/main" val="829939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4A673-C606-9BB6-FAED-0F460C7A3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85CB-74C5-D731-9632-0B37BC61CB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733DF-3A01-FF05-C52E-6A0DAE9E2FB9}"/>
              </a:ext>
            </a:extLst>
          </p:cNvPr>
          <p:cNvSpPr>
            <a:spLocks noGrp="1"/>
          </p:cNvSpPr>
          <p:nvPr>
            <p:ph type="body" idx="1"/>
          </p:nvPr>
        </p:nvSpPr>
        <p:spPr/>
        <p:txBody>
          <a:bodyPr/>
          <a:lstStyle/>
          <a:p>
            <a:pPr>
              <a:buFont typeface="Arial" panose="020B0604020202020204" pitchFamily="34" charset="0"/>
              <a:buNone/>
            </a:pPr>
            <a:r>
              <a:rPr lang="en-US" b="1" u="sng" dirty="0">
                <a:effectLst/>
                <a:latin typeface="Menlo" panose="020B0609030804020204" pitchFamily="49" charset="0"/>
              </a:rPr>
              <a:t>LUCAS</a:t>
            </a:r>
            <a:endParaRPr lang="en-US" b="0" u="none" dirty="0">
              <a:effectLst/>
              <a:latin typeface="Menlo" panose="020B0609030804020204" pitchFamily="49" charset="0"/>
            </a:endParaRPr>
          </a:p>
          <a:p>
            <a:pPr>
              <a:buFont typeface="Arial" panose="020B0604020202020204" pitchFamily="34" charset="0"/>
              <a:buNone/>
            </a:pPr>
            <a:endParaRPr lang="en-US" b="1" u="sng" dirty="0">
              <a:effectLst/>
              <a:latin typeface="Menlo" panose="020B0609030804020204" pitchFamily="49" charset="0"/>
            </a:endParaRPr>
          </a:p>
          <a:p>
            <a:pPr marL="171450" indent="-171450">
              <a:buFont typeface="Arial" panose="020B0604020202020204" pitchFamily="34" charset="0"/>
              <a:buChar char="•"/>
            </a:pPr>
            <a:r>
              <a:rPr lang="en-US" dirty="0">
                <a:effectLst/>
                <a:latin typeface="Menlo" panose="020B0609030804020204" pitchFamily="49" charset="0"/>
              </a:rPr>
              <a:t>Contact us with any additional questions! We are here for you!</a:t>
            </a:r>
          </a:p>
          <a:p>
            <a:pPr>
              <a:buFont typeface="Arial" panose="020B0604020202020204" pitchFamily="34" charset="0"/>
              <a:buChar char="•"/>
            </a:pPr>
            <a:endParaRPr lang="en-US" dirty="0">
              <a:effectLst/>
              <a:latin typeface="Menlo" panose="020B0609030804020204" pitchFamily="49" charset="0"/>
            </a:endParaRPr>
          </a:p>
          <a:p>
            <a:pPr marL="171450" indent="-171450">
              <a:buFont typeface="Arial" panose="020B0604020202020204" pitchFamily="34" charset="0"/>
              <a:buChar char="•"/>
            </a:pPr>
            <a:r>
              <a:rPr lang="en-US" dirty="0">
                <a:effectLst/>
                <a:latin typeface="Helvetica Neue" panose="02000503000000020004" pitchFamily="2" charset="0"/>
              </a:rPr>
              <a:t>Closing (picture by fireplace @ 12:25)!</a:t>
            </a:r>
          </a:p>
          <a:p>
            <a:pPr>
              <a:buFont typeface="Arial" panose="020B0604020202020204" pitchFamily="34" charset="0"/>
              <a:buChar char="•"/>
            </a:pPr>
            <a:endParaRPr lang="en-US" dirty="0">
              <a:effectLst/>
              <a:latin typeface="Helvetica Neue" panose="02000503000000020004" pitchFamily="2" charset="0"/>
            </a:endParaRPr>
          </a:p>
          <a:p>
            <a:pPr marL="171450" indent="-171450">
              <a:buFont typeface="Arial" panose="020B0604020202020204" pitchFamily="34" charset="0"/>
              <a:buChar char="•"/>
            </a:pPr>
            <a:r>
              <a:rPr lang="en-US" dirty="0">
                <a:effectLst/>
                <a:latin typeface="Helvetica Neue" panose="02000503000000020004" pitchFamily="2" charset="0"/>
              </a:rPr>
              <a:t>Prayer, &amp; Dismissal</a:t>
            </a:r>
          </a:p>
          <a:p>
            <a:pPr>
              <a:buFont typeface="Arial" panose="020B0604020202020204" pitchFamily="34" charset="0"/>
              <a:buChar char="•"/>
            </a:pPr>
            <a:endParaRPr lang="en-US" dirty="0">
              <a:effectLst/>
              <a:latin typeface="Helvetica Neue" panose="02000503000000020004" pitchFamily="2" charset="0"/>
            </a:endParaRPr>
          </a:p>
          <a:p>
            <a:pPr>
              <a:buFont typeface="Arial" panose="020B0604020202020204" pitchFamily="34" charset="0"/>
              <a:buChar char="•"/>
            </a:pPr>
            <a:endParaRPr lang="en-US" dirty="0">
              <a:effectLst/>
              <a:latin typeface="Helvetica Neue" panose="02000503000000020004" pitchFamily="2" charset="0"/>
            </a:endParaRPr>
          </a:p>
        </p:txBody>
      </p:sp>
      <p:sp>
        <p:nvSpPr>
          <p:cNvPr id="4" name="Slide Number Placeholder 3">
            <a:extLst>
              <a:ext uri="{FF2B5EF4-FFF2-40B4-BE49-F238E27FC236}">
                <a16:creationId xmlns:a16="http://schemas.microsoft.com/office/drawing/2014/main" id="{0BCD7BDF-C1F2-5295-A24D-6910EB860CDE}"/>
              </a:ext>
            </a:extLst>
          </p:cNvPr>
          <p:cNvSpPr>
            <a:spLocks noGrp="1"/>
          </p:cNvSpPr>
          <p:nvPr>
            <p:ph type="sldNum" sz="quarter" idx="5"/>
          </p:nvPr>
        </p:nvSpPr>
        <p:spPr/>
        <p:txBody>
          <a:bodyPr/>
          <a:lstStyle/>
          <a:p>
            <a:fld id="{ACECD58C-4220-944F-AAB7-2734D8D057B2}" type="slidenum">
              <a:rPr lang="en-US" smtClean="0"/>
              <a:t>19</a:t>
            </a:fld>
            <a:endParaRPr lang="en-US"/>
          </a:p>
        </p:txBody>
      </p:sp>
    </p:spTree>
    <p:extLst>
      <p:ext uri="{BB962C8B-B14F-4D97-AF65-F5344CB8AC3E}">
        <p14:creationId xmlns:p14="http://schemas.microsoft.com/office/powerpoint/2010/main" val="78401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LUCAS:</a:t>
            </a:r>
            <a:r>
              <a:rPr lang="en-US" b="0" u="none" dirty="0"/>
              <a:t> </a:t>
            </a:r>
            <a:r>
              <a:rPr lang="en-US" dirty="0"/>
              <a:t>Our mission is… one of our values is pursuing excellence in our worship services… Psalm 33:3 says, “Sing unto Him a new song; </a:t>
            </a:r>
            <a:r>
              <a:rPr lang="en-US" b="1" i="1" dirty="0"/>
              <a:t>play skillfully </a:t>
            </a:r>
            <a:r>
              <a:rPr lang="en-US" b="0" i="0" dirty="0"/>
              <a:t>with a loud noise. For the word of the Lord is right; and all His works are done in truth.” </a:t>
            </a:r>
          </a:p>
          <a:p>
            <a:endParaRPr lang="en-US" b="0" i="0" dirty="0"/>
          </a:p>
          <a:p>
            <a:r>
              <a:rPr lang="en-US" b="0" i="0" dirty="0"/>
              <a:t>Learning the Nashville Number system equips us to be better musicians and enables us to play more skillfully together, fulfilling part of this command of scripture.</a:t>
            </a:r>
            <a:endParaRPr lang="en-US" dirty="0"/>
          </a:p>
        </p:txBody>
      </p:sp>
      <p:sp>
        <p:nvSpPr>
          <p:cNvPr id="4" name="Slide Number Placeholder 3"/>
          <p:cNvSpPr>
            <a:spLocks noGrp="1"/>
          </p:cNvSpPr>
          <p:nvPr>
            <p:ph type="sldNum" sz="quarter" idx="5"/>
          </p:nvPr>
        </p:nvSpPr>
        <p:spPr/>
        <p:txBody>
          <a:bodyPr/>
          <a:lstStyle/>
          <a:p>
            <a:fld id="{ACECD58C-4220-944F-AAB7-2734D8D057B2}" type="slidenum">
              <a:rPr lang="en-US" smtClean="0"/>
              <a:t>2</a:t>
            </a:fld>
            <a:endParaRPr lang="en-US"/>
          </a:p>
        </p:txBody>
      </p:sp>
    </p:spTree>
    <p:extLst>
      <p:ext uri="{BB962C8B-B14F-4D97-AF65-F5344CB8AC3E}">
        <p14:creationId xmlns:p14="http://schemas.microsoft.com/office/powerpoint/2010/main" val="3003445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LUCAS:</a:t>
            </a:r>
            <a:r>
              <a:rPr lang="en-US" dirty="0"/>
              <a:t> On a practical level… [go through list]. Now what if you already know the Nashville Number system, or you don’t use chords at all to play music (drummers)? We assure you – today’s lesson has something for everyone. Once we cover Nashville Numbers, we’ll talk about following your WL, MD, and CP during worship and underscoring while using NN’s. </a:t>
            </a:r>
          </a:p>
          <a:p>
            <a:endParaRPr lang="en-US" dirty="0"/>
          </a:p>
          <a:p>
            <a:r>
              <a:rPr lang="en-US" dirty="0"/>
              <a:t>So hang tight and follow along! This is good for everyone to know. (Pass the ball to Peyton).</a:t>
            </a:r>
          </a:p>
        </p:txBody>
      </p:sp>
      <p:sp>
        <p:nvSpPr>
          <p:cNvPr id="4" name="Slide Number Placeholder 3"/>
          <p:cNvSpPr>
            <a:spLocks noGrp="1"/>
          </p:cNvSpPr>
          <p:nvPr>
            <p:ph type="sldNum" sz="quarter" idx="5"/>
          </p:nvPr>
        </p:nvSpPr>
        <p:spPr/>
        <p:txBody>
          <a:bodyPr/>
          <a:lstStyle/>
          <a:p>
            <a:fld id="{ACECD58C-4220-944F-AAB7-2734D8D057B2}" type="slidenum">
              <a:rPr lang="en-US" smtClean="0"/>
              <a:t>3</a:t>
            </a:fld>
            <a:endParaRPr lang="en-US"/>
          </a:p>
        </p:txBody>
      </p:sp>
    </p:spTree>
    <p:extLst>
      <p:ext uri="{BB962C8B-B14F-4D97-AF65-F5344CB8AC3E}">
        <p14:creationId xmlns:p14="http://schemas.microsoft.com/office/powerpoint/2010/main" val="4268481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PEYTON:</a:t>
            </a:r>
            <a:r>
              <a:rPr lang="en-US" b="0" u="none" dirty="0"/>
              <a:t> </a:t>
            </a:r>
            <a:r>
              <a:rPr lang="en-US" dirty="0"/>
              <a:t>There are 7 letters that we use in music to define notes. There are 12 notes in an octave, because we sometimes add sharps/flats between the 7 letter-notes. I don’t personally know why music is written this way – it just is. If you’re curious about it, we can talk about music history later. For now, let’s focus on how these letters interact with one another to create music.</a:t>
            </a:r>
          </a:p>
        </p:txBody>
      </p:sp>
      <p:sp>
        <p:nvSpPr>
          <p:cNvPr id="4" name="Slide Number Placeholder 3"/>
          <p:cNvSpPr>
            <a:spLocks noGrp="1"/>
          </p:cNvSpPr>
          <p:nvPr>
            <p:ph type="sldNum" sz="quarter" idx="5"/>
          </p:nvPr>
        </p:nvSpPr>
        <p:spPr/>
        <p:txBody>
          <a:bodyPr/>
          <a:lstStyle/>
          <a:p>
            <a:fld id="{ACECD58C-4220-944F-AAB7-2734D8D057B2}" type="slidenum">
              <a:rPr lang="en-US" smtClean="0"/>
              <a:t>4</a:t>
            </a:fld>
            <a:endParaRPr lang="en-US"/>
          </a:p>
        </p:txBody>
      </p:sp>
    </p:spTree>
    <p:extLst>
      <p:ext uri="{BB962C8B-B14F-4D97-AF65-F5344CB8AC3E}">
        <p14:creationId xmlns:p14="http://schemas.microsoft.com/office/powerpoint/2010/main" val="112813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PEYTON:</a:t>
            </a:r>
            <a:r>
              <a:rPr lang="en-US" b="0" u="none" dirty="0"/>
              <a:t> </a:t>
            </a:r>
            <a:r>
              <a:rPr lang="en-US" dirty="0"/>
              <a:t>MAJOR SCALE: The major scale consists of 7 notes, and it sounds like this [Greg demonstrate in C]. How do we write this out? Well first, you </a:t>
            </a:r>
            <a:r>
              <a:rPr lang="en-US" i="1" dirty="0"/>
              <a:t>need</a:t>
            </a:r>
            <a:r>
              <a:rPr lang="en-US" i="0" dirty="0"/>
              <a:t> to know what key you’re in. We have the key listed at the top of all the chord charts that we use on Sundays. Let’s say we’re in C.</a:t>
            </a:r>
          </a:p>
          <a:p>
            <a:endParaRPr lang="en-US" i="0" dirty="0"/>
          </a:p>
          <a:p>
            <a:r>
              <a:rPr lang="en-US" i="0" dirty="0"/>
              <a:t>In order to create a C scale out of the 7 notes that naturally occur in the key, we are going to use the “Major Scale Builder” template here. This tells us what kind of steps to take while looking at this chart to create a major scale from any starting note. [Demonstrate by starting on C, then reveal the answer].</a:t>
            </a:r>
          </a:p>
          <a:p>
            <a:endParaRPr lang="en-US" i="0" dirty="0"/>
          </a:p>
          <a:p>
            <a:r>
              <a:rPr lang="en-US" i="0" dirty="0"/>
              <a:t>Next, we are simply going to assign numbers to the letters in this scale. [Demonstrate, then reveal].</a:t>
            </a:r>
          </a:p>
        </p:txBody>
      </p:sp>
      <p:sp>
        <p:nvSpPr>
          <p:cNvPr id="4" name="Slide Number Placeholder 3"/>
          <p:cNvSpPr>
            <a:spLocks noGrp="1"/>
          </p:cNvSpPr>
          <p:nvPr>
            <p:ph type="sldNum" sz="quarter" idx="5"/>
          </p:nvPr>
        </p:nvSpPr>
        <p:spPr/>
        <p:txBody>
          <a:bodyPr/>
          <a:lstStyle/>
          <a:p>
            <a:fld id="{ACECD58C-4220-944F-AAB7-2734D8D057B2}" type="slidenum">
              <a:rPr lang="en-US" smtClean="0"/>
              <a:t>5</a:t>
            </a:fld>
            <a:endParaRPr lang="en-US"/>
          </a:p>
        </p:txBody>
      </p:sp>
    </p:spTree>
    <p:extLst>
      <p:ext uri="{BB962C8B-B14F-4D97-AF65-F5344CB8AC3E}">
        <p14:creationId xmlns:p14="http://schemas.microsoft.com/office/powerpoint/2010/main" val="25179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F998A-9911-0DED-5AC1-01F8D8DE03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40EB7B-E9E5-7949-961F-B43D3187FE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33BEFA-91C3-C272-33D8-F85D1C6E0098}"/>
              </a:ext>
            </a:extLst>
          </p:cNvPr>
          <p:cNvSpPr>
            <a:spLocks noGrp="1"/>
          </p:cNvSpPr>
          <p:nvPr>
            <p:ph type="body" idx="1"/>
          </p:nvPr>
        </p:nvSpPr>
        <p:spPr/>
        <p:txBody>
          <a:bodyPr/>
          <a:lstStyle/>
          <a:p>
            <a:r>
              <a:rPr lang="en-US" b="1" u="sng" dirty="0"/>
              <a:t>PEYTON:</a:t>
            </a:r>
            <a:r>
              <a:rPr lang="en-US" b="0" u="none" dirty="0"/>
              <a:t> </a:t>
            </a:r>
            <a:r>
              <a:rPr lang="en-US" i="0" dirty="0"/>
              <a:t>Let’s try it in another key – the key of A major. Find the starting note, then use the ”Major Scale Builder” to create an A Major scale.</a:t>
            </a:r>
          </a:p>
          <a:p>
            <a:endParaRPr lang="en-US" i="0" dirty="0"/>
          </a:p>
          <a:p>
            <a:r>
              <a:rPr lang="en-US" i="0" dirty="0"/>
              <a:t>Great! Now we need to talk about chords…</a:t>
            </a:r>
          </a:p>
        </p:txBody>
      </p:sp>
      <p:sp>
        <p:nvSpPr>
          <p:cNvPr id="4" name="Slide Number Placeholder 3">
            <a:extLst>
              <a:ext uri="{FF2B5EF4-FFF2-40B4-BE49-F238E27FC236}">
                <a16:creationId xmlns:a16="http://schemas.microsoft.com/office/drawing/2014/main" id="{050CC7E8-E794-FD59-08D2-C0F1488CB9CA}"/>
              </a:ext>
            </a:extLst>
          </p:cNvPr>
          <p:cNvSpPr>
            <a:spLocks noGrp="1"/>
          </p:cNvSpPr>
          <p:nvPr>
            <p:ph type="sldNum" sz="quarter" idx="5"/>
          </p:nvPr>
        </p:nvSpPr>
        <p:spPr/>
        <p:txBody>
          <a:bodyPr/>
          <a:lstStyle/>
          <a:p>
            <a:fld id="{ACECD58C-4220-944F-AAB7-2734D8D057B2}" type="slidenum">
              <a:rPr lang="en-US" smtClean="0"/>
              <a:t>6</a:t>
            </a:fld>
            <a:endParaRPr lang="en-US"/>
          </a:p>
        </p:txBody>
      </p:sp>
    </p:spTree>
    <p:extLst>
      <p:ext uri="{BB962C8B-B14F-4D97-AF65-F5344CB8AC3E}">
        <p14:creationId xmlns:p14="http://schemas.microsoft.com/office/powerpoint/2010/main" val="545542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PEYTON:</a:t>
            </a:r>
            <a:r>
              <a:rPr lang="en-US" b="0" u="none" dirty="0"/>
              <a:t> </a:t>
            </a:r>
            <a:r>
              <a:rPr lang="en-US" dirty="0"/>
              <a:t>A chord is made when you take a few notes in the same key and play them altogether. This most often occurs in the form of a triad of notes, and triads are the foundation of every chord. You have a 1</a:t>
            </a:r>
            <a:r>
              <a:rPr lang="en-US" baseline="30000" dirty="0"/>
              <a:t>st</a:t>
            </a:r>
            <a:r>
              <a:rPr lang="en-US" dirty="0"/>
              <a:t>, 3</a:t>
            </a:r>
            <a:r>
              <a:rPr lang="en-US" baseline="30000" dirty="0"/>
              <a:t>rd</a:t>
            </a:r>
            <a:r>
              <a:rPr lang="en-US" dirty="0"/>
              <a:t>, and a 5</a:t>
            </a:r>
            <a:r>
              <a:rPr lang="en-US" baseline="30000" dirty="0"/>
              <a:t>th</a:t>
            </a:r>
            <a:r>
              <a:rPr lang="en-US" dirty="0"/>
              <a:t>.</a:t>
            </a:r>
          </a:p>
          <a:p>
            <a:endParaRPr lang="en-US" dirty="0"/>
          </a:p>
          <a:p>
            <a:r>
              <a:rPr lang="en-US" dirty="0"/>
              <a:t>A triad is made by starting with a single note in the scale, then selecting the 3</a:t>
            </a:r>
            <a:r>
              <a:rPr lang="en-US" baseline="30000" dirty="0"/>
              <a:t>rd</a:t>
            </a:r>
            <a:r>
              <a:rPr lang="en-US" dirty="0"/>
              <a:t> and 5</a:t>
            </a:r>
            <a:r>
              <a:rPr lang="en-US" baseline="30000" dirty="0"/>
              <a:t>th</a:t>
            </a:r>
            <a:r>
              <a:rPr lang="en-US" dirty="0"/>
              <a:t> notes after your starting note [demonstrate]. These three notes, or triad, make up a single chord when played together, and that chord is named by the letter you started with. So, if you started with C and went, “C – E – G” then you have a C chord. If you started with A, then you would have “A – C – E”, which would be an A chord.</a:t>
            </a:r>
          </a:p>
          <a:p>
            <a:endParaRPr lang="en-US" dirty="0"/>
          </a:p>
          <a:p>
            <a:r>
              <a:rPr lang="en-US" dirty="0"/>
              <a:t>Chords have major, minor, and sometimes diminished qualities depending on what kind of sound they make. Major Chords sound happy and joyful, minor chords sound sad and foreboding. [Greg help demonstrate with sound]. Based on sound and feel, is the C chord major or minor? What about the A chord? [Demonstrate]. </a:t>
            </a:r>
          </a:p>
          <a:p>
            <a:endParaRPr lang="en-US" dirty="0"/>
          </a:p>
          <a:p>
            <a:r>
              <a:rPr lang="en-US" dirty="0"/>
              <a:t>Therefore, these chords are C Major and A minor when we’re in the key of C.</a:t>
            </a:r>
          </a:p>
          <a:p>
            <a:endParaRPr lang="en-US" dirty="0"/>
          </a:p>
          <a:p>
            <a:endParaRPr lang="en-US" dirty="0"/>
          </a:p>
        </p:txBody>
      </p:sp>
      <p:sp>
        <p:nvSpPr>
          <p:cNvPr id="4" name="Slide Number Placeholder 3"/>
          <p:cNvSpPr>
            <a:spLocks noGrp="1"/>
          </p:cNvSpPr>
          <p:nvPr>
            <p:ph type="sldNum" sz="quarter" idx="5"/>
          </p:nvPr>
        </p:nvSpPr>
        <p:spPr/>
        <p:txBody>
          <a:bodyPr/>
          <a:lstStyle/>
          <a:p>
            <a:fld id="{ACECD58C-4220-944F-AAB7-2734D8D057B2}" type="slidenum">
              <a:rPr lang="en-US" smtClean="0"/>
              <a:t>7</a:t>
            </a:fld>
            <a:endParaRPr lang="en-US"/>
          </a:p>
        </p:txBody>
      </p:sp>
    </p:spTree>
    <p:extLst>
      <p:ext uri="{BB962C8B-B14F-4D97-AF65-F5344CB8AC3E}">
        <p14:creationId xmlns:p14="http://schemas.microsoft.com/office/powerpoint/2010/main" val="2901899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PEYTON:</a:t>
            </a:r>
            <a:r>
              <a:rPr lang="en-US" b="0" u="none" dirty="0"/>
              <a:t> </a:t>
            </a:r>
            <a:r>
              <a:rPr lang="en-US" dirty="0"/>
              <a:t>When we apply these triad-building rules to every note in the C scale, and build a triad chord from each note, these are the chord qualities they produce. </a:t>
            </a:r>
          </a:p>
        </p:txBody>
      </p:sp>
      <p:sp>
        <p:nvSpPr>
          <p:cNvPr id="4" name="Slide Number Placeholder 3"/>
          <p:cNvSpPr>
            <a:spLocks noGrp="1"/>
          </p:cNvSpPr>
          <p:nvPr>
            <p:ph type="sldNum" sz="quarter" idx="5"/>
          </p:nvPr>
        </p:nvSpPr>
        <p:spPr/>
        <p:txBody>
          <a:bodyPr/>
          <a:lstStyle/>
          <a:p>
            <a:fld id="{ACECD58C-4220-944F-AAB7-2734D8D057B2}" type="slidenum">
              <a:rPr lang="en-US" smtClean="0"/>
              <a:t>8</a:t>
            </a:fld>
            <a:endParaRPr lang="en-US"/>
          </a:p>
        </p:txBody>
      </p:sp>
    </p:spTree>
    <p:extLst>
      <p:ext uri="{BB962C8B-B14F-4D97-AF65-F5344CB8AC3E}">
        <p14:creationId xmlns:p14="http://schemas.microsoft.com/office/powerpoint/2010/main" val="718185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PEYTON:</a:t>
            </a:r>
            <a:r>
              <a:rPr lang="en-US" b="0" u="none" dirty="0"/>
              <a:t> </a:t>
            </a:r>
            <a:r>
              <a:rPr lang="en-US" dirty="0"/>
              <a:t>Now take a moment to try it yourself in another key!</a:t>
            </a:r>
          </a:p>
        </p:txBody>
      </p:sp>
      <p:sp>
        <p:nvSpPr>
          <p:cNvPr id="4" name="Slide Number Placeholder 3"/>
          <p:cNvSpPr>
            <a:spLocks noGrp="1"/>
          </p:cNvSpPr>
          <p:nvPr>
            <p:ph type="sldNum" sz="quarter" idx="5"/>
          </p:nvPr>
        </p:nvSpPr>
        <p:spPr/>
        <p:txBody>
          <a:bodyPr/>
          <a:lstStyle/>
          <a:p>
            <a:fld id="{ACECD58C-4220-944F-AAB7-2734D8D057B2}" type="slidenum">
              <a:rPr lang="en-US" smtClean="0"/>
              <a:t>9</a:t>
            </a:fld>
            <a:endParaRPr lang="en-US"/>
          </a:p>
        </p:txBody>
      </p:sp>
    </p:spTree>
    <p:extLst>
      <p:ext uri="{BB962C8B-B14F-4D97-AF65-F5344CB8AC3E}">
        <p14:creationId xmlns:p14="http://schemas.microsoft.com/office/powerpoint/2010/main" val="2091155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8E770-44AE-47D5-B4B1-71BEC9A9D725}"/>
              </a:ext>
            </a:extLst>
          </p:cNvPr>
          <p:cNvSpPr>
            <a:spLocks noGrp="1"/>
          </p:cNvSpPr>
          <p:nvPr>
            <p:ph type="ctrTitle"/>
          </p:nvPr>
        </p:nvSpPr>
        <p:spPr>
          <a:xfrm>
            <a:off x="841248" y="663960"/>
            <a:ext cx="9456049" cy="3594112"/>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4CA91C7-81A9-46F3-B0F4-D9AB8808514E}"/>
              </a:ext>
            </a:extLst>
          </p:cNvPr>
          <p:cNvSpPr>
            <a:spLocks noGrp="1"/>
          </p:cNvSpPr>
          <p:nvPr>
            <p:ph type="subTitle" idx="1"/>
          </p:nvPr>
        </p:nvSpPr>
        <p:spPr>
          <a:xfrm>
            <a:off x="841248" y="4667581"/>
            <a:ext cx="9456049" cy="1197387"/>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AA648C8-9681-4994-B52A-1A8BC79127E1}"/>
              </a:ext>
            </a:extLst>
          </p:cNvPr>
          <p:cNvSpPr>
            <a:spLocks noGrp="1"/>
          </p:cNvSpPr>
          <p:nvPr>
            <p:ph type="dt" sz="half" idx="10"/>
          </p:nvPr>
        </p:nvSpPr>
        <p:spPr>
          <a:xfrm>
            <a:off x="841248" y="6102693"/>
            <a:ext cx="2743200" cy="365125"/>
          </a:xfrm>
        </p:spPr>
        <p:txBody>
          <a:bodyPr/>
          <a:lstStyle/>
          <a:p>
            <a:fld id="{AE3425CA-4B9D-4420-BB9E-C250DB30E421}" type="datetime1">
              <a:rPr lang="en-US" smtClean="0"/>
              <a:t>10/4/24</a:t>
            </a:fld>
            <a:endParaRPr lang="en-US"/>
          </a:p>
        </p:txBody>
      </p:sp>
      <p:sp>
        <p:nvSpPr>
          <p:cNvPr id="5" name="Footer Placeholder 4">
            <a:extLst>
              <a:ext uri="{FF2B5EF4-FFF2-40B4-BE49-F238E27FC236}">
                <a16:creationId xmlns:a16="http://schemas.microsoft.com/office/drawing/2014/main" id="{6677F203-CB10-488B-82DC-9D0571A5E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B2E9B-C8B7-4716-9D05-265A04246E05}"/>
              </a:ext>
            </a:extLst>
          </p:cNvPr>
          <p:cNvSpPr>
            <a:spLocks noGrp="1"/>
          </p:cNvSpPr>
          <p:nvPr>
            <p:ph type="sldNum" sz="quarter" idx="12"/>
          </p:nvPr>
        </p:nvSpPr>
        <p:spPr/>
        <p:txBody>
          <a:bodyPr/>
          <a:lstStyle/>
          <a:p>
            <a:fld id="{6586042B-6341-4E38-A80C-926D3BB8AAC9}" type="slidenum">
              <a:rPr lang="en-US" smtClean="0"/>
              <a:t>‹#›</a:t>
            </a:fld>
            <a:endParaRPr lang="en-US"/>
          </a:p>
        </p:txBody>
      </p:sp>
      <p:cxnSp>
        <p:nvCxnSpPr>
          <p:cNvPr id="7" name="Straight Connector 6">
            <a:extLst>
              <a:ext uri="{FF2B5EF4-FFF2-40B4-BE49-F238E27FC236}">
                <a16:creationId xmlns:a16="http://schemas.microsoft.com/office/drawing/2014/main" id="{9EED8031-DD67-43C6-94A0-646636C95560}"/>
              </a:ext>
            </a:extLst>
          </p:cNvPr>
          <p:cNvCxnSpPr>
            <a:cxnSpLocks/>
          </p:cNvCxnSpPr>
          <p:nvPr/>
        </p:nvCxnSpPr>
        <p:spPr>
          <a:xfrm>
            <a:off x="360154" y="4495800"/>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7196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3C3B3-C67F-4C48-A663-EF010429E7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4C4B3F-B3CB-4CF0-AEC8-1893A6A27E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46D005-2B71-4325-A646-A2278C3A2EAA}"/>
              </a:ext>
            </a:extLst>
          </p:cNvPr>
          <p:cNvSpPr>
            <a:spLocks noGrp="1"/>
          </p:cNvSpPr>
          <p:nvPr>
            <p:ph type="dt" sz="half" idx="10"/>
          </p:nvPr>
        </p:nvSpPr>
        <p:spPr/>
        <p:txBody>
          <a:bodyPr/>
          <a:lstStyle/>
          <a:p>
            <a:fld id="{6A14B861-3779-4E37-8DF0-E9EB3EA96210}" type="datetime1">
              <a:rPr lang="en-US" smtClean="0"/>
              <a:t>10/4/24</a:t>
            </a:fld>
            <a:endParaRPr lang="en-US"/>
          </a:p>
        </p:txBody>
      </p:sp>
      <p:sp>
        <p:nvSpPr>
          <p:cNvPr id="5" name="Footer Placeholder 4">
            <a:extLst>
              <a:ext uri="{FF2B5EF4-FFF2-40B4-BE49-F238E27FC236}">
                <a16:creationId xmlns:a16="http://schemas.microsoft.com/office/drawing/2014/main" id="{DB356B01-AE16-42EF-B970-5CAF0C891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BF9BE2-24F4-4F83-8E64-4307C9794E17}"/>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973901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601120-856A-4F01-B7C1-D87A1E5F8150}"/>
              </a:ext>
            </a:extLst>
          </p:cNvPr>
          <p:cNvSpPr>
            <a:spLocks noGrp="1"/>
          </p:cNvSpPr>
          <p:nvPr>
            <p:ph type="title" orient="vert"/>
          </p:nvPr>
        </p:nvSpPr>
        <p:spPr>
          <a:xfrm>
            <a:off x="7874324" y="552782"/>
            <a:ext cx="2620891" cy="529472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9D62358-C84C-4947-B826-FF738422EA5B}"/>
              </a:ext>
            </a:extLst>
          </p:cNvPr>
          <p:cNvSpPr>
            <a:spLocks noGrp="1"/>
          </p:cNvSpPr>
          <p:nvPr>
            <p:ph type="body" orient="vert" idx="1"/>
          </p:nvPr>
        </p:nvSpPr>
        <p:spPr>
          <a:xfrm>
            <a:off x="838200" y="552782"/>
            <a:ext cx="6803155" cy="529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7971139-AA1A-46DB-B793-17FB8E6E8A77}"/>
              </a:ext>
            </a:extLst>
          </p:cNvPr>
          <p:cNvSpPr>
            <a:spLocks noGrp="1"/>
          </p:cNvSpPr>
          <p:nvPr>
            <p:ph type="dt" sz="half" idx="10"/>
          </p:nvPr>
        </p:nvSpPr>
        <p:spPr/>
        <p:txBody>
          <a:bodyPr/>
          <a:lstStyle/>
          <a:p>
            <a:fld id="{53E38388-E864-4553-9937-AE9FC5E50CFC}" type="datetime1">
              <a:rPr lang="en-US" smtClean="0"/>
              <a:t>10/4/24</a:t>
            </a:fld>
            <a:endParaRPr lang="en-US"/>
          </a:p>
        </p:txBody>
      </p:sp>
      <p:sp>
        <p:nvSpPr>
          <p:cNvPr id="5" name="Footer Placeholder 4">
            <a:extLst>
              <a:ext uri="{FF2B5EF4-FFF2-40B4-BE49-F238E27FC236}">
                <a16:creationId xmlns:a16="http://schemas.microsoft.com/office/drawing/2014/main" id="{1B2E06F6-0FE2-40FB-BFEE-010C22293D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BA7B1B-13A1-41BA-B924-FD11450C14E7}"/>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733402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42B9A-9384-46B2-8B4F-B9C2035CAB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B413CF4-CD0B-4F3C-A1CE-1BA3EFDEEB5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C1DE659-17B0-4F70-8F1C-93BF4DB64390}"/>
              </a:ext>
            </a:extLst>
          </p:cNvPr>
          <p:cNvSpPr>
            <a:spLocks noGrp="1"/>
          </p:cNvSpPr>
          <p:nvPr>
            <p:ph type="dt" sz="half" idx="10"/>
          </p:nvPr>
        </p:nvSpPr>
        <p:spPr/>
        <p:txBody>
          <a:bodyPr/>
          <a:lstStyle/>
          <a:p>
            <a:fld id="{62751E1E-C50D-4FD4-8B1E-ECD78340D9AB}" type="datetime1">
              <a:rPr lang="en-US" smtClean="0"/>
              <a:t>10/4/24</a:t>
            </a:fld>
            <a:endParaRPr lang="en-US"/>
          </a:p>
        </p:txBody>
      </p:sp>
      <p:sp>
        <p:nvSpPr>
          <p:cNvPr id="5" name="Footer Placeholder 4">
            <a:extLst>
              <a:ext uri="{FF2B5EF4-FFF2-40B4-BE49-F238E27FC236}">
                <a16:creationId xmlns:a16="http://schemas.microsoft.com/office/drawing/2014/main" id="{37AB0750-AB4E-4FCF-9B52-BC954760B9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466B99-C716-4464-B695-623F4C5A9D9B}"/>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4100432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2233A-AD59-4FB1-A1CA-AABFAE040805}"/>
              </a:ext>
            </a:extLst>
          </p:cNvPr>
          <p:cNvSpPr>
            <a:spLocks noGrp="1"/>
          </p:cNvSpPr>
          <p:nvPr>
            <p:ph type="title"/>
          </p:nvPr>
        </p:nvSpPr>
        <p:spPr>
          <a:xfrm>
            <a:off x="841249" y="552782"/>
            <a:ext cx="9538428" cy="3714417"/>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A656964-650B-4E87-9541-0E659DEC0365}"/>
              </a:ext>
            </a:extLst>
          </p:cNvPr>
          <p:cNvSpPr>
            <a:spLocks noGrp="1"/>
          </p:cNvSpPr>
          <p:nvPr>
            <p:ph type="body" idx="1"/>
          </p:nvPr>
        </p:nvSpPr>
        <p:spPr>
          <a:xfrm>
            <a:off x="841249" y="4672584"/>
            <a:ext cx="9538428" cy="1143802"/>
          </a:xfrm>
        </p:spPr>
        <p:txBody>
          <a:bodyPr>
            <a:normAutofit/>
          </a:bodyPr>
          <a:lstStyle>
            <a:lvl1pPr marL="0" indent="0" algn="l" defTabSz="914400" rtl="0" eaLnBrk="1" latinLnBrk="0" hangingPunct="1">
              <a:lnSpc>
                <a:spcPct val="130000"/>
              </a:lnSpc>
              <a:spcBef>
                <a:spcPts val="1000"/>
              </a:spcBef>
              <a:buFont typeface="Arial" panose="020B0604020202020204" pitchFamily="34" charset="0"/>
              <a:buNone/>
              <a:defRPr lang="en-US" sz="2000" kern="120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21BB50-DF4A-47B5-A3AD-18712A3AD40E}"/>
              </a:ext>
            </a:extLst>
          </p:cNvPr>
          <p:cNvSpPr>
            <a:spLocks noGrp="1"/>
          </p:cNvSpPr>
          <p:nvPr>
            <p:ph type="dt" sz="half" idx="10"/>
          </p:nvPr>
        </p:nvSpPr>
        <p:spPr/>
        <p:txBody>
          <a:bodyPr/>
          <a:lstStyle/>
          <a:p>
            <a:fld id="{43C83AFB-9E54-459E-8C6D-0913AC3BA5D7}" type="datetime1">
              <a:rPr lang="en-US" smtClean="0"/>
              <a:t>10/4/24</a:t>
            </a:fld>
            <a:endParaRPr lang="en-US"/>
          </a:p>
        </p:txBody>
      </p:sp>
      <p:sp>
        <p:nvSpPr>
          <p:cNvPr id="5" name="Footer Placeholder 4">
            <a:extLst>
              <a:ext uri="{FF2B5EF4-FFF2-40B4-BE49-F238E27FC236}">
                <a16:creationId xmlns:a16="http://schemas.microsoft.com/office/drawing/2014/main" id="{3CDF59B3-D1B8-4A51-AD6E-868C5BF6F7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0CA779-6272-4A15-A566-20C4E9A60D47}"/>
              </a:ext>
            </a:extLst>
          </p:cNvPr>
          <p:cNvSpPr>
            <a:spLocks noGrp="1"/>
          </p:cNvSpPr>
          <p:nvPr>
            <p:ph type="sldNum" sz="quarter" idx="12"/>
          </p:nvPr>
        </p:nvSpPr>
        <p:spPr/>
        <p:txBody>
          <a:bodyPr/>
          <a:lstStyle/>
          <a:p>
            <a:fld id="{6586042B-6341-4E38-A80C-926D3BB8AAC9}" type="slidenum">
              <a:rPr lang="en-US" smtClean="0"/>
              <a:t>‹#›</a:t>
            </a:fld>
            <a:endParaRPr lang="en-US"/>
          </a:p>
        </p:txBody>
      </p:sp>
      <p:cxnSp>
        <p:nvCxnSpPr>
          <p:cNvPr id="7" name="Straight Connector 6">
            <a:extLst>
              <a:ext uri="{FF2B5EF4-FFF2-40B4-BE49-F238E27FC236}">
                <a16:creationId xmlns:a16="http://schemas.microsoft.com/office/drawing/2014/main" id="{F0B86E8F-91EA-4626-BCA8-3B4973C7C9D6}"/>
              </a:ext>
            </a:extLst>
          </p:cNvPr>
          <p:cNvCxnSpPr>
            <a:cxnSpLocks/>
          </p:cNvCxnSpPr>
          <p:nvPr/>
        </p:nvCxnSpPr>
        <p:spPr>
          <a:xfrm>
            <a:off x="360154" y="4495800"/>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553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2A00-5BBD-436C-BB6D-CE650FC46202}"/>
              </a:ext>
            </a:extLst>
          </p:cNvPr>
          <p:cNvSpPr>
            <a:spLocks noGrp="1"/>
          </p:cNvSpPr>
          <p:nvPr>
            <p:ph type="title"/>
          </p:nvPr>
        </p:nvSpPr>
        <p:spPr>
          <a:xfrm>
            <a:off x="841248" y="552783"/>
            <a:ext cx="9683871" cy="132588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DFB3E2E-F3C4-4CDD-9138-86AE7A1B566D}"/>
              </a:ext>
            </a:extLst>
          </p:cNvPr>
          <p:cNvSpPr>
            <a:spLocks noGrp="1"/>
          </p:cNvSpPr>
          <p:nvPr>
            <p:ph sz="half" idx="1"/>
          </p:nvPr>
        </p:nvSpPr>
        <p:spPr>
          <a:xfrm>
            <a:off x="841248" y="2108362"/>
            <a:ext cx="4507926" cy="37216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795CD01-B639-46B6-B53D-18FE1E39AF50}"/>
              </a:ext>
            </a:extLst>
          </p:cNvPr>
          <p:cNvSpPr>
            <a:spLocks noGrp="1"/>
          </p:cNvSpPr>
          <p:nvPr>
            <p:ph sz="half" idx="2"/>
          </p:nvPr>
        </p:nvSpPr>
        <p:spPr>
          <a:xfrm>
            <a:off x="5699171" y="2108362"/>
            <a:ext cx="4825948" cy="37216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396E34C3-86AC-48F9-92A4-F17BFAF9EF06}"/>
              </a:ext>
            </a:extLst>
          </p:cNvPr>
          <p:cNvSpPr>
            <a:spLocks noGrp="1"/>
          </p:cNvSpPr>
          <p:nvPr>
            <p:ph type="dt" sz="half" idx="10"/>
          </p:nvPr>
        </p:nvSpPr>
        <p:spPr/>
        <p:txBody>
          <a:bodyPr/>
          <a:lstStyle/>
          <a:p>
            <a:fld id="{F10144B6-0CA7-46BA-A00B-1E68E5C3ED0C}" type="datetime1">
              <a:rPr lang="en-US" smtClean="0"/>
              <a:t>10/4/24</a:t>
            </a:fld>
            <a:endParaRPr lang="en-US"/>
          </a:p>
        </p:txBody>
      </p:sp>
      <p:sp>
        <p:nvSpPr>
          <p:cNvPr id="6" name="Footer Placeholder 5">
            <a:extLst>
              <a:ext uri="{FF2B5EF4-FFF2-40B4-BE49-F238E27FC236}">
                <a16:creationId xmlns:a16="http://schemas.microsoft.com/office/drawing/2014/main" id="{275D6A29-C51F-4654-82AD-04056FA6C7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21EEB6-57E6-40E7-9702-1D5999B505DC}"/>
              </a:ext>
            </a:extLst>
          </p:cNvPr>
          <p:cNvSpPr>
            <a:spLocks noGrp="1"/>
          </p:cNvSpPr>
          <p:nvPr>
            <p:ph type="sldNum" sz="quarter" idx="12"/>
          </p:nvPr>
        </p:nvSpPr>
        <p:spPr/>
        <p:txBody>
          <a:bodyPr/>
          <a:lstStyle/>
          <a:p>
            <a:fld id="{6586042B-6341-4E38-A80C-926D3BB8AAC9}" type="slidenum">
              <a:rPr lang="en-US" smtClean="0"/>
              <a:t>‹#›</a:t>
            </a:fld>
            <a:endParaRPr lang="en-US"/>
          </a:p>
        </p:txBody>
      </p:sp>
      <p:cxnSp>
        <p:nvCxnSpPr>
          <p:cNvPr id="8" name="Straight Connector 7">
            <a:extLst>
              <a:ext uri="{FF2B5EF4-FFF2-40B4-BE49-F238E27FC236}">
                <a16:creationId xmlns:a16="http://schemas.microsoft.com/office/drawing/2014/main" id="{F929C81A-4806-44FF-99D8-13A65B2D066F}"/>
              </a:ext>
            </a:extLst>
          </p:cNvPr>
          <p:cNvCxnSpPr>
            <a:cxnSpLocks/>
          </p:cNvCxnSpPr>
          <p:nvPr/>
        </p:nvCxnSpPr>
        <p:spPr>
          <a:xfrm>
            <a:off x="375523" y="2004012"/>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8DDCF9-5353-4B5F-8565-8C27F795A4BF}"/>
              </a:ext>
            </a:extLst>
          </p:cNvPr>
          <p:cNvCxnSpPr>
            <a:cxnSpLocks/>
          </p:cNvCxnSpPr>
          <p:nvPr/>
        </p:nvCxnSpPr>
        <p:spPr>
          <a:xfrm>
            <a:off x="5563342" y="2004012"/>
            <a:ext cx="0" cy="40486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096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0D1A9-BF08-4C6D-805E-244B234EE852}"/>
              </a:ext>
            </a:extLst>
          </p:cNvPr>
          <p:cNvSpPr>
            <a:spLocks noGrp="1"/>
          </p:cNvSpPr>
          <p:nvPr>
            <p:ph type="title"/>
          </p:nvPr>
        </p:nvSpPr>
        <p:spPr>
          <a:xfrm>
            <a:off x="841248" y="557784"/>
            <a:ext cx="943957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920C1D8-0907-4FDB-BFAD-36E14AF98D81}"/>
              </a:ext>
            </a:extLst>
          </p:cNvPr>
          <p:cNvSpPr>
            <a:spLocks noGrp="1"/>
          </p:cNvSpPr>
          <p:nvPr>
            <p:ph type="body" idx="1"/>
          </p:nvPr>
        </p:nvSpPr>
        <p:spPr>
          <a:xfrm>
            <a:off x="841248" y="2114185"/>
            <a:ext cx="4438887" cy="693761"/>
          </a:xfrm>
        </p:spPr>
        <p:txBody>
          <a:bodyPr anchor="b">
            <a:normAutofit/>
          </a:bodyPr>
          <a:lstStyle>
            <a:lvl1pPr marL="0" indent="0" algn="l" defTabSz="914400" rtl="0" eaLnBrk="1" latinLnBrk="0" hangingPunct="1">
              <a:lnSpc>
                <a:spcPct val="130000"/>
              </a:lnSpc>
              <a:spcBef>
                <a:spcPts val="1000"/>
              </a:spcBef>
              <a:buFont typeface="Arial" panose="020B0604020202020204" pitchFamily="34" charset="0"/>
              <a:buNone/>
              <a:defRPr lang="en-US" sz="2400"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6A4441-5FC3-4F86-8ADE-ED90424DB9B8}"/>
              </a:ext>
            </a:extLst>
          </p:cNvPr>
          <p:cNvSpPr>
            <a:spLocks noGrp="1"/>
          </p:cNvSpPr>
          <p:nvPr>
            <p:ph sz="half" idx="2"/>
          </p:nvPr>
        </p:nvSpPr>
        <p:spPr>
          <a:xfrm>
            <a:off x="841248" y="2900451"/>
            <a:ext cx="4438887" cy="3028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3CEB34D-DB36-47E0-AE2C-FBEBA272076E}"/>
              </a:ext>
            </a:extLst>
          </p:cNvPr>
          <p:cNvSpPr>
            <a:spLocks noGrp="1"/>
          </p:cNvSpPr>
          <p:nvPr>
            <p:ph type="body" sz="quarter" idx="3"/>
          </p:nvPr>
        </p:nvSpPr>
        <p:spPr>
          <a:xfrm>
            <a:off x="5795090" y="2114185"/>
            <a:ext cx="4485728" cy="693761"/>
          </a:xfrm>
        </p:spPr>
        <p:txBody>
          <a:bodyPr anchor="b">
            <a:normAutofit/>
          </a:bodyPr>
          <a:lstStyle>
            <a:lvl1pPr marL="0" indent="0" algn="l" defTabSz="914400" rtl="0" eaLnBrk="1" latinLnBrk="0" hangingPunct="1">
              <a:lnSpc>
                <a:spcPct val="130000"/>
              </a:lnSpc>
              <a:spcBef>
                <a:spcPts val="1000"/>
              </a:spcBef>
              <a:buFont typeface="Arial" panose="020B0604020202020204" pitchFamily="34" charset="0"/>
              <a:buNone/>
              <a:defRPr lang="en-US" sz="2400"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056219-D498-410D-8F2C-03045AE48016}"/>
              </a:ext>
            </a:extLst>
          </p:cNvPr>
          <p:cNvSpPr>
            <a:spLocks noGrp="1"/>
          </p:cNvSpPr>
          <p:nvPr>
            <p:ph sz="quarter" idx="4"/>
          </p:nvPr>
        </p:nvSpPr>
        <p:spPr>
          <a:xfrm>
            <a:off x="5795090" y="2900451"/>
            <a:ext cx="4485730" cy="3028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8DC9AD-F6B8-44D0-8169-84553C1F92C9}"/>
              </a:ext>
            </a:extLst>
          </p:cNvPr>
          <p:cNvSpPr>
            <a:spLocks noGrp="1"/>
          </p:cNvSpPr>
          <p:nvPr>
            <p:ph type="dt" sz="half" idx="10"/>
          </p:nvPr>
        </p:nvSpPr>
        <p:spPr/>
        <p:txBody>
          <a:bodyPr/>
          <a:lstStyle/>
          <a:p>
            <a:fld id="{0051F549-537C-41EC-B9CC-5B6A9AC2A6A7}" type="datetime1">
              <a:rPr lang="en-US" smtClean="0"/>
              <a:t>10/4/24</a:t>
            </a:fld>
            <a:endParaRPr lang="en-US"/>
          </a:p>
        </p:txBody>
      </p:sp>
      <p:sp>
        <p:nvSpPr>
          <p:cNvPr id="8" name="Footer Placeholder 7">
            <a:extLst>
              <a:ext uri="{FF2B5EF4-FFF2-40B4-BE49-F238E27FC236}">
                <a16:creationId xmlns:a16="http://schemas.microsoft.com/office/drawing/2014/main" id="{FF9985ED-7382-4F00-845D-4F27841B5D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A2CC25-9EC7-4706-9BD4-5E20C4B33200}"/>
              </a:ext>
            </a:extLst>
          </p:cNvPr>
          <p:cNvSpPr>
            <a:spLocks noGrp="1"/>
          </p:cNvSpPr>
          <p:nvPr>
            <p:ph type="sldNum" sz="quarter" idx="12"/>
          </p:nvPr>
        </p:nvSpPr>
        <p:spPr/>
        <p:txBody>
          <a:bodyPr/>
          <a:lstStyle/>
          <a:p>
            <a:fld id="{6586042B-6341-4E38-A80C-926D3BB8AAC9}" type="slidenum">
              <a:rPr lang="en-US" smtClean="0"/>
              <a:t>‹#›</a:t>
            </a:fld>
            <a:endParaRPr lang="en-US"/>
          </a:p>
        </p:txBody>
      </p:sp>
      <p:cxnSp>
        <p:nvCxnSpPr>
          <p:cNvPr id="12" name="Straight Connector 11">
            <a:extLst>
              <a:ext uri="{FF2B5EF4-FFF2-40B4-BE49-F238E27FC236}">
                <a16:creationId xmlns:a16="http://schemas.microsoft.com/office/drawing/2014/main" id="{4DBC7D26-1B30-46B8-8221-09886FA3D030}"/>
              </a:ext>
            </a:extLst>
          </p:cNvPr>
          <p:cNvCxnSpPr>
            <a:cxnSpLocks/>
          </p:cNvCxnSpPr>
          <p:nvPr/>
        </p:nvCxnSpPr>
        <p:spPr>
          <a:xfrm>
            <a:off x="375523" y="2004012"/>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186A75-E140-4995-A8BB-89B5ACE678D2}"/>
              </a:ext>
            </a:extLst>
          </p:cNvPr>
          <p:cNvCxnSpPr>
            <a:cxnSpLocks/>
          </p:cNvCxnSpPr>
          <p:nvPr/>
        </p:nvCxnSpPr>
        <p:spPr>
          <a:xfrm>
            <a:off x="5563342" y="2004012"/>
            <a:ext cx="0" cy="40486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062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21C2-B85F-435F-8DF3-C714A5472B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99FE38-24D5-4D5F-A92E-E4F8B23FB7FC}"/>
              </a:ext>
            </a:extLst>
          </p:cNvPr>
          <p:cNvSpPr>
            <a:spLocks noGrp="1"/>
          </p:cNvSpPr>
          <p:nvPr>
            <p:ph type="dt" sz="half" idx="10"/>
          </p:nvPr>
        </p:nvSpPr>
        <p:spPr/>
        <p:txBody>
          <a:bodyPr/>
          <a:lstStyle/>
          <a:p>
            <a:fld id="{952F8D56-3D0E-48B8-8218-1F3A06A96C62}" type="datetime1">
              <a:rPr lang="en-US" smtClean="0"/>
              <a:t>10/4/24</a:t>
            </a:fld>
            <a:endParaRPr lang="en-US"/>
          </a:p>
        </p:txBody>
      </p:sp>
      <p:sp>
        <p:nvSpPr>
          <p:cNvPr id="4" name="Footer Placeholder 3">
            <a:extLst>
              <a:ext uri="{FF2B5EF4-FFF2-40B4-BE49-F238E27FC236}">
                <a16:creationId xmlns:a16="http://schemas.microsoft.com/office/drawing/2014/main" id="{E629DF69-BE29-4038-9744-17BFC57B88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B9496F-64EC-46E7-97F0-BCB7E79F820A}"/>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82134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9F19E0-8FE3-45E8-A227-D74EEF1A6322}"/>
              </a:ext>
            </a:extLst>
          </p:cNvPr>
          <p:cNvSpPr>
            <a:spLocks noGrp="1"/>
          </p:cNvSpPr>
          <p:nvPr>
            <p:ph type="dt" sz="half" idx="10"/>
          </p:nvPr>
        </p:nvSpPr>
        <p:spPr/>
        <p:txBody>
          <a:bodyPr/>
          <a:lstStyle/>
          <a:p>
            <a:fld id="{E8EC309E-27D4-401F-A74A-DEA16C7B51DC}" type="datetime1">
              <a:rPr lang="en-US" smtClean="0"/>
              <a:t>10/4/24</a:t>
            </a:fld>
            <a:endParaRPr lang="en-US"/>
          </a:p>
        </p:txBody>
      </p:sp>
      <p:sp>
        <p:nvSpPr>
          <p:cNvPr id="3" name="Footer Placeholder 2">
            <a:extLst>
              <a:ext uri="{FF2B5EF4-FFF2-40B4-BE49-F238E27FC236}">
                <a16:creationId xmlns:a16="http://schemas.microsoft.com/office/drawing/2014/main" id="{ABFB1926-56F3-40BC-A03F-62B969419E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FFE2B6-07A4-4AA0-9BCE-204E13DA447E}"/>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550422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6266A-CB24-44C5-B2E8-011420844A17}"/>
              </a:ext>
            </a:extLst>
          </p:cNvPr>
          <p:cNvSpPr>
            <a:spLocks noGrp="1"/>
          </p:cNvSpPr>
          <p:nvPr>
            <p:ph type="title"/>
          </p:nvPr>
        </p:nvSpPr>
        <p:spPr>
          <a:xfrm>
            <a:off x="841248" y="549283"/>
            <a:ext cx="4603963" cy="2572489"/>
          </a:xfrm>
        </p:spPr>
        <p:txBody>
          <a:bodyPr anchor="ctr">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39DBD1-7133-47A5-A771-2CEA18533491}"/>
              </a:ext>
            </a:extLst>
          </p:cNvPr>
          <p:cNvSpPr>
            <a:spLocks noGrp="1"/>
          </p:cNvSpPr>
          <p:nvPr>
            <p:ph idx="1"/>
          </p:nvPr>
        </p:nvSpPr>
        <p:spPr>
          <a:xfrm>
            <a:off x="5870796" y="549283"/>
            <a:ext cx="4455517" cy="5319704"/>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576A729F-B24D-424E-B067-003B0601F259}"/>
              </a:ext>
            </a:extLst>
          </p:cNvPr>
          <p:cNvSpPr>
            <a:spLocks noGrp="1"/>
          </p:cNvSpPr>
          <p:nvPr>
            <p:ph type="body" sz="half" idx="2"/>
          </p:nvPr>
        </p:nvSpPr>
        <p:spPr>
          <a:xfrm>
            <a:off x="841248" y="3296498"/>
            <a:ext cx="4603963" cy="2572489"/>
          </a:xfrm>
        </p:spPr>
        <p:txBody>
          <a:bodyPr>
            <a:normAutofit/>
          </a:bodyPr>
          <a:lstStyle>
            <a:lvl1pPr marL="0" indent="0">
              <a:buNone/>
              <a:defRPr lang="en-US" sz="200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FA7323-5497-426C-9DD9-3CF69E88EC38}"/>
              </a:ext>
            </a:extLst>
          </p:cNvPr>
          <p:cNvSpPr>
            <a:spLocks noGrp="1"/>
          </p:cNvSpPr>
          <p:nvPr>
            <p:ph type="dt" sz="half" idx="10"/>
          </p:nvPr>
        </p:nvSpPr>
        <p:spPr/>
        <p:txBody>
          <a:bodyPr/>
          <a:lstStyle/>
          <a:p>
            <a:fld id="{6DEA2B81-2BC3-42D7-B67D-05C685AA80AD}" type="datetime1">
              <a:rPr lang="en-US" smtClean="0"/>
              <a:t>10/4/24</a:t>
            </a:fld>
            <a:endParaRPr lang="en-US"/>
          </a:p>
        </p:txBody>
      </p:sp>
      <p:sp>
        <p:nvSpPr>
          <p:cNvPr id="6" name="Footer Placeholder 5">
            <a:extLst>
              <a:ext uri="{FF2B5EF4-FFF2-40B4-BE49-F238E27FC236}">
                <a16:creationId xmlns:a16="http://schemas.microsoft.com/office/drawing/2014/main" id="{45FD7667-4D25-40AF-9D6D-FCB2C21E8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650918-EDF8-47A5-BEA8-AC9A7A1536DE}"/>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1942605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5D2B-FAFB-4BC9-A917-610FDCD0B859}"/>
              </a:ext>
            </a:extLst>
          </p:cNvPr>
          <p:cNvSpPr>
            <a:spLocks noGrp="1"/>
          </p:cNvSpPr>
          <p:nvPr>
            <p:ph type="title"/>
          </p:nvPr>
        </p:nvSpPr>
        <p:spPr>
          <a:xfrm>
            <a:off x="841249" y="552782"/>
            <a:ext cx="4608576" cy="2569464"/>
          </a:xfrm>
        </p:spPr>
        <p:txBody>
          <a:bodyPr anchor="ctr">
            <a:noAutofit/>
          </a:bodyPr>
          <a:lstStyle>
            <a:lvl1pPr algn="l" defTabSz="914400" rtl="0" eaLnBrk="1" latinLnBrk="0" hangingPunct="1">
              <a:lnSpc>
                <a:spcPct val="90000"/>
              </a:lnSpc>
              <a:spcBef>
                <a:spcPct val="0"/>
              </a:spcBef>
              <a:buNone/>
              <a:defRPr lang="en-US" sz="440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226A694-5302-42BE-8A7A-6007C10F8F70}"/>
              </a:ext>
            </a:extLst>
          </p:cNvPr>
          <p:cNvSpPr>
            <a:spLocks noGrp="1"/>
          </p:cNvSpPr>
          <p:nvPr>
            <p:ph type="pic" idx="1"/>
          </p:nvPr>
        </p:nvSpPr>
        <p:spPr>
          <a:xfrm>
            <a:off x="5825952" y="552783"/>
            <a:ext cx="4663440" cy="53082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E4481C-81D6-4329-8203-70B3FCC3F8FE}"/>
              </a:ext>
            </a:extLst>
          </p:cNvPr>
          <p:cNvSpPr>
            <a:spLocks noGrp="1"/>
          </p:cNvSpPr>
          <p:nvPr>
            <p:ph type="body" sz="half" idx="2"/>
          </p:nvPr>
        </p:nvSpPr>
        <p:spPr>
          <a:xfrm>
            <a:off x="841249" y="3300984"/>
            <a:ext cx="4608576" cy="2569464"/>
          </a:xfrm>
        </p:spPr>
        <p:txBody>
          <a:bodyPr>
            <a:normAutofit/>
          </a:bodyPr>
          <a:lstStyle>
            <a:lvl1pPr marL="0" indent="0">
              <a:buNone/>
              <a:defRPr lang="en-US" sz="20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AD6C12-26C4-4DF7-B013-56D0849AC7DE}"/>
              </a:ext>
            </a:extLst>
          </p:cNvPr>
          <p:cNvSpPr>
            <a:spLocks noGrp="1"/>
          </p:cNvSpPr>
          <p:nvPr>
            <p:ph type="dt" sz="half" idx="10"/>
          </p:nvPr>
        </p:nvSpPr>
        <p:spPr/>
        <p:txBody>
          <a:bodyPr/>
          <a:lstStyle/>
          <a:p>
            <a:fld id="{F0DB8F2B-E487-4905-B553-FB649F2B6F23}" type="datetime1">
              <a:rPr lang="en-US" smtClean="0"/>
              <a:t>10/4/24</a:t>
            </a:fld>
            <a:endParaRPr lang="en-US"/>
          </a:p>
        </p:txBody>
      </p:sp>
      <p:sp>
        <p:nvSpPr>
          <p:cNvPr id="6" name="Footer Placeholder 5">
            <a:extLst>
              <a:ext uri="{FF2B5EF4-FFF2-40B4-BE49-F238E27FC236}">
                <a16:creationId xmlns:a16="http://schemas.microsoft.com/office/drawing/2014/main" id="{5CE2F307-FB97-40EC-8517-E6F351B3DA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C1B397-305A-42B7-A763-829634B939A9}"/>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549322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4BD48A-4D17-4225-AC4D-67B4C686C55D}"/>
              </a:ext>
            </a:extLst>
          </p:cNvPr>
          <p:cNvSpPr>
            <a:spLocks noGrp="1"/>
          </p:cNvSpPr>
          <p:nvPr>
            <p:ph type="title"/>
          </p:nvPr>
        </p:nvSpPr>
        <p:spPr>
          <a:xfrm>
            <a:off x="841248" y="552782"/>
            <a:ext cx="9489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7F14A2B-77AF-4E51-B0C1-0D361EF81A2C}"/>
              </a:ext>
            </a:extLst>
          </p:cNvPr>
          <p:cNvSpPr>
            <a:spLocks noGrp="1"/>
          </p:cNvSpPr>
          <p:nvPr>
            <p:ph type="body" idx="1"/>
          </p:nvPr>
        </p:nvSpPr>
        <p:spPr>
          <a:xfrm>
            <a:off x="841248" y="2096199"/>
            <a:ext cx="9489000" cy="37473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39C2F5-57CA-4152-A766-8F877538FB16}"/>
              </a:ext>
            </a:extLst>
          </p:cNvPr>
          <p:cNvSpPr>
            <a:spLocks noGrp="1"/>
          </p:cNvSpPr>
          <p:nvPr>
            <p:ph type="dt" sz="half" idx="2"/>
          </p:nvPr>
        </p:nvSpPr>
        <p:spPr>
          <a:xfrm>
            <a:off x="841248" y="6102693"/>
            <a:ext cx="2743200" cy="365125"/>
          </a:xfrm>
          <a:prstGeom prst="rect">
            <a:avLst/>
          </a:prstGeom>
        </p:spPr>
        <p:txBody>
          <a:bodyPr vert="horz" lIns="91440" tIns="45720" rIns="91440" bIns="45720" rtlCol="0" anchor="ctr"/>
          <a:lstStyle>
            <a:lvl1pPr algn="l">
              <a:defRPr lang="en-US" sz="1000" b="1" kern="1200" cap="all" spc="300" baseline="0" smtClean="0">
                <a:solidFill>
                  <a:schemeClr val="tx1"/>
                </a:solidFill>
                <a:latin typeface="+mn-lt"/>
                <a:ea typeface="+mn-ea"/>
                <a:cs typeface="+mn-cs"/>
              </a:defRPr>
            </a:lvl1pPr>
          </a:lstStyle>
          <a:p>
            <a:fld id="{6EF7C3A7-D6F6-4D38-A7C3-B72967BB81A6}" type="datetime1">
              <a:rPr lang="en-US" smtClean="0"/>
              <a:t>10/4/24</a:t>
            </a:fld>
            <a:endParaRPr lang="en-US"/>
          </a:p>
        </p:txBody>
      </p:sp>
      <p:sp>
        <p:nvSpPr>
          <p:cNvPr id="5" name="Footer Placeholder 4">
            <a:extLst>
              <a:ext uri="{FF2B5EF4-FFF2-40B4-BE49-F238E27FC236}">
                <a16:creationId xmlns:a16="http://schemas.microsoft.com/office/drawing/2014/main" id="{A1225FB5-D02B-4BB9-8B8B-D1A11CFE8961}"/>
              </a:ext>
            </a:extLst>
          </p:cNvPr>
          <p:cNvSpPr>
            <a:spLocks noGrp="1"/>
          </p:cNvSpPr>
          <p:nvPr>
            <p:ph type="ftr" sz="quarter" idx="3"/>
          </p:nvPr>
        </p:nvSpPr>
        <p:spPr>
          <a:xfrm rot="5400000">
            <a:off x="9234260" y="2427620"/>
            <a:ext cx="4114800" cy="365125"/>
          </a:xfrm>
          <a:prstGeom prst="rect">
            <a:avLst/>
          </a:prstGeom>
        </p:spPr>
        <p:txBody>
          <a:bodyPr vert="horz" lIns="91440" tIns="45720" rIns="91440" bIns="45720" rtlCol="0" anchor="ctr"/>
          <a:lstStyle>
            <a:lvl1pPr algn="l">
              <a:defRPr lang="en-US" sz="1000" b="1" kern="1200" cap="all" spc="300" baseline="0">
                <a:solidFill>
                  <a:schemeClr val="tx1"/>
                </a:solidFill>
                <a:latin typeface="+mn-lt"/>
                <a:ea typeface="+mn-ea"/>
                <a:cs typeface="+mn-cs"/>
              </a:defRPr>
            </a:lvl1pPr>
          </a:lstStyle>
          <a:p>
            <a:endParaRPr lang="en-US"/>
          </a:p>
        </p:txBody>
      </p:sp>
      <p:sp>
        <p:nvSpPr>
          <p:cNvPr id="6" name="Slide Number Placeholder 5">
            <a:extLst>
              <a:ext uri="{FF2B5EF4-FFF2-40B4-BE49-F238E27FC236}">
                <a16:creationId xmlns:a16="http://schemas.microsoft.com/office/drawing/2014/main" id="{EF6244FF-6F88-4090-A77F-499DF9AAEA8B}"/>
              </a:ext>
            </a:extLst>
          </p:cNvPr>
          <p:cNvSpPr>
            <a:spLocks noGrp="1"/>
          </p:cNvSpPr>
          <p:nvPr>
            <p:ph type="sldNum" sz="quarter" idx="4"/>
          </p:nvPr>
        </p:nvSpPr>
        <p:spPr>
          <a:xfrm>
            <a:off x="10815546" y="5878515"/>
            <a:ext cx="952229" cy="420381"/>
          </a:xfrm>
          <a:prstGeom prst="rect">
            <a:avLst/>
          </a:prstGeom>
        </p:spPr>
        <p:txBody>
          <a:bodyPr vert="horz" lIns="91440" tIns="45720" rIns="91440" bIns="45720" rtlCol="0" anchor="ctr"/>
          <a:lstStyle>
            <a:lvl1pPr algn="ctr">
              <a:defRPr lang="en-US" sz="3200" b="1" kern="1200" cap="all" spc="300" baseline="0" smtClean="0">
                <a:solidFill>
                  <a:schemeClr val="tx1"/>
                </a:solidFill>
                <a:latin typeface="+mn-lt"/>
                <a:ea typeface="+mn-ea"/>
                <a:cs typeface="+mn-cs"/>
              </a:defRPr>
            </a:lvl1pPr>
          </a:lstStyle>
          <a:p>
            <a:fld id="{6586042B-6341-4E38-A80C-926D3BB8AAC9}" type="slidenum">
              <a:rPr lang="en-US" smtClean="0"/>
              <a:t>‹#›</a:t>
            </a:fld>
            <a:endParaRPr lang="en-US"/>
          </a:p>
        </p:txBody>
      </p:sp>
      <p:sp>
        <p:nvSpPr>
          <p:cNvPr id="7" name="Rectangle 6">
            <a:extLst>
              <a:ext uri="{FF2B5EF4-FFF2-40B4-BE49-F238E27FC236}">
                <a16:creationId xmlns:a16="http://schemas.microsoft.com/office/drawing/2014/main" id="{F194AEDE-F25F-43E6-A2C4-7FFF41074990}"/>
              </a:ext>
            </a:extLst>
          </p:cNvPr>
          <p:cNvSpPr/>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C793C08-EF4C-422B-A728-6C717C47DF6F}"/>
              </a:ext>
            </a:extLst>
          </p:cNvPr>
          <p:cNvCxnSpPr>
            <a:cxnSpLocks/>
          </p:cNvCxnSpPr>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E825BC6-56A8-46DE-8037-A9A577624B0D}"/>
              </a:ext>
            </a:extLst>
          </p:cNvPr>
          <p:cNvCxnSpPr>
            <a:cxnSpLocks/>
          </p:cNvCxnSpPr>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05920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24" r:id="rId6"/>
    <p:sldLayoutId id="2147483719" r:id="rId7"/>
    <p:sldLayoutId id="2147483720" r:id="rId8"/>
    <p:sldLayoutId id="2147483721" r:id="rId9"/>
    <p:sldLayoutId id="2147483723" r:id="rId10"/>
    <p:sldLayoutId id="214748372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3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30000"/>
        </a:lnSpc>
        <a:spcBef>
          <a:spcPts val="500"/>
        </a:spcBef>
        <a:buFont typeface="Arial" panose="020B0604020202020204" pitchFamily="34" charset="0"/>
        <a:buChar char="•"/>
        <a:defRPr sz="1600" kern="1200">
          <a:solidFill>
            <a:schemeClr val="tx1"/>
          </a:solidFill>
          <a:latin typeface="+mn-lt"/>
          <a:ea typeface="+mn-ea"/>
          <a:cs typeface="+mn-cs"/>
        </a:defRPr>
      </a:lvl3pPr>
      <a:lvl4pPr marL="13716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4pPr>
      <a:lvl5pPr marL="18288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Lmeinerding@libertylive.church"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mailto:Plittleton@libertylive.church" TargetMode="External"/><Relationship Id="rId4" Type="http://schemas.openxmlformats.org/officeDocument/2006/relationships/hyperlink" Target="mailto:Gvarner@libertylive.church"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vrogue.co/post/a-guide-to-the-major-and-chromatic-scal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vrogue.co/post/a-guide-to-the-major-and-chromatic-scal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vrogue.co/post/a-guide-to-the-major-and-chromatic-scal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vrogue.co/post/a-guide-to-the-major-and-chromatic-scale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Black">
            <a:extLst>
              <a:ext uri="{FF2B5EF4-FFF2-40B4-BE49-F238E27FC236}">
                <a16:creationId xmlns:a16="http://schemas.microsoft.com/office/drawing/2014/main" id="{E99D7AAF-4170-4D21-AB6C-605F6F100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214CF660-376F-026A-D7A5-4439840D7C44}"/>
              </a:ext>
            </a:extLst>
          </p:cNvPr>
          <p:cNvPicPr>
            <a:picLocks noChangeAspect="1"/>
          </p:cNvPicPr>
          <p:nvPr/>
        </p:nvPicPr>
        <p:blipFill>
          <a:blip r:embed="rId3">
            <a:alphaModFix amt="40000"/>
          </a:blip>
          <a:srcRect t="19623" r="-1" b="-1"/>
          <a:stretch/>
        </p:blipFill>
        <p:spPr>
          <a:xfrm>
            <a:off x="20" y="10"/>
            <a:ext cx="12188932" cy="6857990"/>
          </a:xfrm>
          <a:prstGeom prst="rect">
            <a:avLst/>
          </a:prstGeom>
        </p:spPr>
      </p:pic>
      <p:sp>
        <p:nvSpPr>
          <p:cNvPr id="41" name="Main Frame">
            <a:extLst>
              <a:ext uri="{FF2B5EF4-FFF2-40B4-BE49-F238E27FC236}">
                <a16:creationId xmlns:a16="http://schemas.microsoft.com/office/drawing/2014/main" id="{9502469D-C562-48E3-ABA2-3CFA55C52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8B5499-8FA6-D241-22B4-81A0299BA042}"/>
              </a:ext>
            </a:extLst>
          </p:cNvPr>
          <p:cNvSpPr>
            <a:spLocks noGrp="1"/>
          </p:cNvSpPr>
          <p:nvPr>
            <p:ph type="ctrTitle"/>
          </p:nvPr>
        </p:nvSpPr>
        <p:spPr>
          <a:xfrm>
            <a:off x="841248" y="663960"/>
            <a:ext cx="9456049" cy="3594112"/>
          </a:xfrm>
        </p:spPr>
        <p:txBody>
          <a:bodyPr anchor="t">
            <a:normAutofit/>
          </a:bodyPr>
          <a:lstStyle/>
          <a:p>
            <a:r>
              <a:rPr lang="en-US">
                <a:solidFill>
                  <a:srgbClr val="FFFFFF"/>
                </a:solidFill>
              </a:rPr>
              <a:t>Band Essentials for Worship</a:t>
            </a:r>
          </a:p>
        </p:txBody>
      </p:sp>
      <p:sp>
        <p:nvSpPr>
          <p:cNvPr id="3" name="Subtitle 2">
            <a:extLst>
              <a:ext uri="{FF2B5EF4-FFF2-40B4-BE49-F238E27FC236}">
                <a16:creationId xmlns:a16="http://schemas.microsoft.com/office/drawing/2014/main" id="{E90A8EBA-69DD-B864-D80B-F29AEE539E88}"/>
              </a:ext>
            </a:extLst>
          </p:cNvPr>
          <p:cNvSpPr>
            <a:spLocks noGrp="1"/>
          </p:cNvSpPr>
          <p:nvPr>
            <p:ph type="subTitle" idx="1"/>
          </p:nvPr>
        </p:nvSpPr>
        <p:spPr>
          <a:xfrm>
            <a:off x="841248" y="4837855"/>
            <a:ext cx="9456049" cy="1027113"/>
          </a:xfrm>
        </p:spPr>
        <p:txBody>
          <a:bodyPr anchor="t">
            <a:normAutofit/>
          </a:bodyPr>
          <a:lstStyle/>
          <a:p>
            <a:r>
              <a:rPr lang="en-US">
                <a:solidFill>
                  <a:srgbClr val="FFFFFF"/>
                </a:solidFill>
              </a:rPr>
              <a:t>Using the Nashville Number System in a Worship Service</a:t>
            </a:r>
          </a:p>
        </p:txBody>
      </p:sp>
      <p:cxnSp>
        <p:nvCxnSpPr>
          <p:cNvPr id="42" name="Main Horizontal Connector">
            <a:extLst>
              <a:ext uri="{FF2B5EF4-FFF2-40B4-BE49-F238E27FC236}">
                <a16:creationId xmlns:a16="http://schemas.microsoft.com/office/drawing/2014/main" id="{4D594499-F983-4364-8ABC-5BCDC2E906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3" name="Main Vertical Connector">
            <a:extLst>
              <a:ext uri="{FF2B5EF4-FFF2-40B4-BE49-F238E27FC236}">
                <a16:creationId xmlns:a16="http://schemas.microsoft.com/office/drawing/2014/main" id="{6D4C177C-581F-4CC8-A686-0B6D25DC6A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BDB03F3-936C-4FC9-8A4E-9ADA66A980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4" y="4502926"/>
            <a:ext cx="10380954"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73486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47BA2A-E5CA-AFF9-6DA2-7A757CF81311}"/>
            </a:ext>
          </a:extLst>
        </p:cNvPr>
        <p:cNvGrpSpPr/>
        <p:nvPr/>
      </p:nvGrpSpPr>
      <p:grpSpPr>
        <a:xfrm>
          <a:off x="0" y="0"/>
          <a:ext cx="0" cy="0"/>
          <a:chOff x="0" y="0"/>
          <a:chExt cx="0" cy="0"/>
        </a:xfrm>
      </p:grpSpPr>
      <p:sp useBgFill="1">
        <p:nvSpPr>
          <p:cNvPr id="17" name="Background Fill">
            <a:extLst>
              <a:ext uri="{FF2B5EF4-FFF2-40B4-BE49-F238E27FC236}">
                <a16:creationId xmlns:a16="http://schemas.microsoft.com/office/drawing/2014/main" id="{DD3FE5A4-B388-AA05-3A92-A862F6A609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ain Frame">
            <a:extLst>
              <a:ext uri="{FF2B5EF4-FFF2-40B4-BE49-F238E27FC236}">
                <a16:creationId xmlns:a16="http://schemas.microsoft.com/office/drawing/2014/main" id="{818FD644-0C3D-AF0D-32E0-E29E2BD89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C58522-6AB3-DE5B-2122-3C5C2C7768A7}"/>
              </a:ext>
            </a:extLst>
          </p:cNvPr>
          <p:cNvSpPr>
            <a:spLocks noGrp="1"/>
          </p:cNvSpPr>
          <p:nvPr>
            <p:ph type="title"/>
          </p:nvPr>
        </p:nvSpPr>
        <p:spPr>
          <a:xfrm>
            <a:off x="841248" y="800403"/>
            <a:ext cx="3426591" cy="2847866"/>
          </a:xfrm>
        </p:spPr>
        <p:txBody>
          <a:bodyPr anchor="t">
            <a:normAutofit fontScale="90000"/>
          </a:bodyPr>
          <a:lstStyle/>
          <a:p>
            <a:r>
              <a:rPr lang="en-US" sz="4900" dirty="0"/>
              <a:t>Practice</a:t>
            </a:r>
            <a:br>
              <a:rPr lang="en-US" sz="4900" dirty="0"/>
            </a:br>
            <a:r>
              <a:rPr lang="en-US" sz="4900" dirty="0"/>
              <a:t>Worksheet</a:t>
            </a:r>
            <a:br>
              <a:rPr lang="en-US" dirty="0"/>
            </a:br>
            <a:br>
              <a:rPr lang="en-US" dirty="0"/>
            </a:br>
            <a:br>
              <a:rPr lang="en-US" dirty="0"/>
            </a:br>
            <a:br>
              <a:rPr lang="en-US" dirty="0"/>
            </a:br>
            <a:endParaRPr lang="en-US" dirty="0"/>
          </a:p>
        </p:txBody>
      </p:sp>
      <p:cxnSp>
        <p:nvCxnSpPr>
          <p:cNvPr id="19" name="Main Horizontal Connector">
            <a:extLst>
              <a:ext uri="{FF2B5EF4-FFF2-40B4-BE49-F238E27FC236}">
                <a16:creationId xmlns:a16="http://schemas.microsoft.com/office/drawing/2014/main" id="{11C1DE36-5767-E53C-35C8-1F09090653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106AF2-1353-CA80-2CEC-93174A3397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6300" y="345884"/>
            <a:ext cx="0" cy="57015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08BF63B8-CDC9-C489-5B01-8D1C56350883}"/>
              </a:ext>
            </a:extLst>
          </p:cNvPr>
          <p:cNvGraphicFramePr>
            <a:graphicFrameLocks noGrp="1"/>
          </p:cNvGraphicFramePr>
          <p:nvPr>
            <p:ph idx="1"/>
            <p:extLst>
              <p:ext uri="{D42A27DB-BD31-4B8C-83A1-F6EECF244321}">
                <p14:modId xmlns:p14="http://schemas.microsoft.com/office/powerpoint/2010/main" val="1050466837"/>
              </p:ext>
            </p:extLst>
          </p:nvPr>
        </p:nvGraphicFramePr>
        <p:xfrm>
          <a:off x="5215926" y="1725613"/>
          <a:ext cx="5066852" cy="4154360"/>
        </p:xfrm>
        <a:graphic>
          <a:graphicData uri="http://schemas.openxmlformats.org/drawingml/2006/table">
            <a:tbl>
              <a:tblPr firstRow="1" bandRow="1">
                <a:tableStyleId>{5C22544A-7EE6-4342-B048-85BDC9FD1C3A}</a:tableStyleId>
              </a:tblPr>
              <a:tblGrid>
                <a:gridCol w="2533426">
                  <a:extLst>
                    <a:ext uri="{9D8B030D-6E8A-4147-A177-3AD203B41FA5}">
                      <a16:colId xmlns:a16="http://schemas.microsoft.com/office/drawing/2014/main" val="2766048945"/>
                    </a:ext>
                  </a:extLst>
                </a:gridCol>
                <a:gridCol w="2533426">
                  <a:extLst>
                    <a:ext uri="{9D8B030D-6E8A-4147-A177-3AD203B41FA5}">
                      <a16:colId xmlns:a16="http://schemas.microsoft.com/office/drawing/2014/main" val="1759141503"/>
                    </a:ext>
                  </a:extLst>
                </a:gridCol>
              </a:tblGrid>
              <a:tr h="519295">
                <a:tc>
                  <a:txBody>
                    <a:bodyPr/>
                    <a:lstStyle/>
                    <a:p>
                      <a:r>
                        <a:rPr lang="en-US" dirty="0"/>
                        <a:t>Key of A</a:t>
                      </a:r>
                    </a:p>
                  </a:txBody>
                  <a:tcPr/>
                </a:tc>
                <a:tc>
                  <a:txBody>
                    <a:bodyPr/>
                    <a:lstStyle/>
                    <a:p>
                      <a:r>
                        <a:rPr lang="en-US" dirty="0"/>
                        <a:t>Number</a:t>
                      </a:r>
                    </a:p>
                  </a:txBody>
                  <a:tcPr/>
                </a:tc>
                <a:extLst>
                  <a:ext uri="{0D108BD9-81ED-4DB2-BD59-A6C34878D82A}">
                    <a16:rowId xmlns:a16="http://schemas.microsoft.com/office/drawing/2014/main" val="934937044"/>
                  </a:ext>
                </a:extLst>
              </a:tr>
              <a:tr h="519295">
                <a:tc>
                  <a:txBody>
                    <a:bodyPr/>
                    <a:lstStyle/>
                    <a:p>
                      <a:r>
                        <a:rPr lang="en-US" dirty="0"/>
                        <a:t>A</a:t>
                      </a:r>
                    </a:p>
                  </a:txBody>
                  <a:tcPr/>
                </a:tc>
                <a:tc>
                  <a:txBody>
                    <a:bodyPr/>
                    <a:lstStyle/>
                    <a:p>
                      <a:r>
                        <a:rPr lang="en-US" dirty="0"/>
                        <a:t>1 (Major)</a:t>
                      </a:r>
                    </a:p>
                  </a:txBody>
                  <a:tcPr/>
                </a:tc>
                <a:extLst>
                  <a:ext uri="{0D108BD9-81ED-4DB2-BD59-A6C34878D82A}">
                    <a16:rowId xmlns:a16="http://schemas.microsoft.com/office/drawing/2014/main" val="3511400282"/>
                  </a:ext>
                </a:extLst>
              </a:tr>
              <a:tr h="519295">
                <a:tc>
                  <a:txBody>
                    <a:bodyPr/>
                    <a:lstStyle/>
                    <a:p>
                      <a:r>
                        <a:rPr lang="en-US" dirty="0"/>
                        <a:t>B</a:t>
                      </a:r>
                    </a:p>
                  </a:txBody>
                  <a:tcPr/>
                </a:tc>
                <a:tc>
                  <a:txBody>
                    <a:bodyPr/>
                    <a:lstStyle/>
                    <a:p>
                      <a:r>
                        <a:rPr lang="en-US" dirty="0"/>
                        <a:t>2 (minor)</a:t>
                      </a:r>
                    </a:p>
                  </a:txBody>
                  <a:tcPr/>
                </a:tc>
                <a:extLst>
                  <a:ext uri="{0D108BD9-81ED-4DB2-BD59-A6C34878D82A}">
                    <a16:rowId xmlns:a16="http://schemas.microsoft.com/office/drawing/2014/main" val="3625786247"/>
                  </a:ext>
                </a:extLst>
              </a:tr>
              <a:tr h="519295">
                <a:tc>
                  <a:txBody>
                    <a:bodyPr/>
                    <a:lstStyle/>
                    <a:p>
                      <a:r>
                        <a:rPr lang="en-US" dirty="0"/>
                        <a:t>C#</a:t>
                      </a:r>
                    </a:p>
                  </a:txBody>
                  <a:tcPr/>
                </a:tc>
                <a:tc>
                  <a:txBody>
                    <a:bodyPr/>
                    <a:lstStyle/>
                    <a:p>
                      <a:r>
                        <a:rPr lang="en-US" dirty="0"/>
                        <a:t>3 (minor)</a:t>
                      </a:r>
                    </a:p>
                  </a:txBody>
                  <a:tcPr/>
                </a:tc>
                <a:extLst>
                  <a:ext uri="{0D108BD9-81ED-4DB2-BD59-A6C34878D82A}">
                    <a16:rowId xmlns:a16="http://schemas.microsoft.com/office/drawing/2014/main" val="951339179"/>
                  </a:ext>
                </a:extLst>
              </a:tr>
              <a:tr h="519295">
                <a:tc>
                  <a:txBody>
                    <a:bodyPr/>
                    <a:lstStyle/>
                    <a:p>
                      <a:r>
                        <a:rPr lang="en-US" dirty="0"/>
                        <a:t>D</a:t>
                      </a:r>
                    </a:p>
                  </a:txBody>
                  <a:tcPr/>
                </a:tc>
                <a:tc>
                  <a:txBody>
                    <a:bodyPr/>
                    <a:lstStyle/>
                    <a:p>
                      <a:r>
                        <a:rPr lang="en-US" dirty="0"/>
                        <a:t>4 (Major)</a:t>
                      </a:r>
                    </a:p>
                  </a:txBody>
                  <a:tcPr/>
                </a:tc>
                <a:extLst>
                  <a:ext uri="{0D108BD9-81ED-4DB2-BD59-A6C34878D82A}">
                    <a16:rowId xmlns:a16="http://schemas.microsoft.com/office/drawing/2014/main" val="1301845224"/>
                  </a:ext>
                </a:extLst>
              </a:tr>
              <a:tr h="519295">
                <a:tc>
                  <a:txBody>
                    <a:bodyPr/>
                    <a:lstStyle/>
                    <a:p>
                      <a:r>
                        <a:rPr lang="en-US" dirty="0"/>
                        <a:t>E</a:t>
                      </a:r>
                    </a:p>
                  </a:txBody>
                  <a:tcPr/>
                </a:tc>
                <a:tc>
                  <a:txBody>
                    <a:bodyPr/>
                    <a:lstStyle/>
                    <a:p>
                      <a:r>
                        <a:rPr lang="en-US" dirty="0"/>
                        <a:t>5 (Major)</a:t>
                      </a:r>
                    </a:p>
                  </a:txBody>
                  <a:tcPr/>
                </a:tc>
                <a:extLst>
                  <a:ext uri="{0D108BD9-81ED-4DB2-BD59-A6C34878D82A}">
                    <a16:rowId xmlns:a16="http://schemas.microsoft.com/office/drawing/2014/main" val="2670177572"/>
                  </a:ext>
                </a:extLst>
              </a:tr>
              <a:tr h="519295">
                <a:tc>
                  <a:txBody>
                    <a:bodyPr/>
                    <a:lstStyle/>
                    <a:p>
                      <a:r>
                        <a:rPr lang="en-US" dirty="0"/>
                        <a:t>F#</a:t>
                      </a:r>
                    </a:p>
                  </a:txBody>
                  <a:tcPr/>
                </a:tc>
                <a:tc>
                  <a:txBody>
                    <a:bodyPr/>
                    <a:lstStyle/>
                    <a:p>
                      <a:r>
                        <a:rPr lang="en-US" dirty="0"/>
                        <a:t>6 (minor)</a:t>
                      </a:r>
                    </a:p>
                  </a:txBody>
                  <a:tcPr/>
                </a:tc>
                <a:extLst>
                  <a:ext uri="{0D108BD9-81ED-4DB2-BD59-A6C34878D82A}">
                    <a16:rowId xmlns:a16="http://schemas.microsoft.com/office/drawing/2014/main" val="1937338748"/>
                  </a:ext>
                </a:extLst>
              </a:tr>
              <a:tr h="519295">
                <a:tc>
                  <a:txBody>
                    <a:bodyPr/>
                    <a:lstStyle/>
                    <a:p>
                      <a:r>
                        <a:rPr lang="en-US" dirty="0"/>
                        <a:t>G#</a:t>
                      </a:r>
                    </a:p>
                  </a:txBody>
                  <a:tcPr/>
                </a:tc>
                <a:tc>
                  <a:txBody>
                    <a:bodyPr/>
                    <a:lstStyle/>
                    <a:p>
                      <a:r>
                        <a:rPr lang="en-US" dirty="0"/>
                        <a:t>7 (diminished)</a:t>
                      </a:r>
                    </a:p>
                  </a:txBody>
                  <a:tcPr/>
                </a:tc>
                <a:extLst>
                  <a:ext uri="{0D108BD9-81ED-4DB2-BD59-A6C34878D82A}">
                    <a16:rowId xmlns:a16="http://schemas.microsoft.com/office/drawing/2014/main" val="2326337592"/>
                  </a:ext>
                </a:extLst>
              </a:tr>
            </a:tbl>
          </a:graphicData>
        </a:graphic>
      </p:graphicFrame>
      <p:cxnSp>
        <p:nvCxnSpPr>
          <p:cNvPr id="16" name="Main Vertical Connector">
            <a:extLst>
              <a:ext uri="{FF2B5EF4-FFF2-40B4-BE49-F238E27FC236}">
                <a16:creationId xmlns:a16="http://schemas.microsoft.com/office/drawing/2014/main" id="{CA26D3BA-AE22-8708-6B34-4D1952D710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D25BEB8-C87B-3095-A9BF-B5825407DF4E}"/>
              </a:ext>
            </a:extLst>
          </p:cNvPr>
          <p:cNvSpPr txBox="1"/>
          <p:nvPr/>
        </p:nvSpPr>
        <p:spPr>
          <a:xfrm>
            <a:off x="5215926" y="819485"/>
            <a:ext cx="4544834" cy="369332"/>
          </a:xfrm>
          <a:prstGeom prst="rect">
            <a:avLst/>
          </a:prstGeom>
          <a:noFill/>
        </p:spPr>
        <p:txBody>
          <a:bodyPr wrap="none" rtlCol="0">
            <a:spAutoFit/>
          </a:bodyPr>
          <a:lstStyle/>
          <a:p>
            <a:r>
              <a:rPr lang="en-US" b="1" dirty="0"/>
              <a:t>Assign chord numbers/qualities to the </a:t>
            </a:r>
            <a:r>
              <a:rPr lang="en-US" b="1" u="sng" dirty="0"/>
              <a:t>key of A</a:t>
            </a:r>
          </a:p>
        </p:txBody>
      </p:sp>
      <p:sp>
        <p:nvSpPr>
          <p:cNvPr id="6" name="TextBox 5">
            <a:extLst>
              <a:ext uri="{FF2B5EF4-FFF2-40B4-BE49-F238E27FC236}">
                <a16:creationId xmlns:a16="http://schemas.microsoft.com/office/drawing/2014/main" id="{3A11425A-5983-313D-1ABE-E0335B2AA0EE}"/>
              </a:ext>
            </a:extLst>
          </p:cNvPr>
          <p:cNvSpPr txBox="1"/>
          <p:nvPr/>
        </p:nvSpPr>
        <p:spPr>
          <a:xfrm>
            <a:off x="590219" y="5066180"/>
            <a:ext cx="3873606" cy="646331"/>
          </a:xfrm>
          <a:prstGeom prst="rect">
            <a:avLst/>
          </a:prstGeom>
          <a:noFill/>
        </p:spPr>
        <p:txBody>
          <a:bodyPr wrap="square" rtlCol="0">
            <a:spAutoFit/>
          </a:bodyPr>
          <a:lstStyle/>
          <a:p>
            <a:r>
              <a:rPr lang="en-US" dirty="0"/>
              <a:t>*Chords will either be </a:t>
            </a:r>
            <a:r>
              <a:rPr lang="en-US" b="1" dirty="0"/>
              <a:t>major</a:t>
            </a:r>
            <a:r>
              <a:rPr lang="en-US" dirty="0"/>
              <a:t>, </a:t>
            </a:r>
            <a:r>
              <a:rPr lang="en-US" b="1" dirty="0"/>
              <a:t>minor</a:t>
            </a:r>
            <a:r>
              <a:rPr lang="en-US" dirty="0"/>
              <a:t>, or </a:t>
            </a:r>
            <a:r>
              <a:rPr lang="en-US" b="1" dirty="0"/>
              <a:t>diminished.</a:t>
            </a:r>
          </a:p>
        </p:txBody>
      </p:sp>
      <p:sp>
        <p:nvSpPr>
          <p:cNvPr id="3" name="TextBox 2">
            <a:extLst>
              <a:ext uri="{FF2B5EF4-FFF2-40B4-BE49-F238E27FC236}">
                <a16:creationId xmlns:a16="http://schemas.microsoft.com/office/drawing/2014/main" id="{2B95A61C-2EA7-7776-B901-961B6CF26528}"/>
              </a:ext>
            </a:extLst>
          </p:cNvPr>
          <p:cNvSpPr txBox="1"/>
          <p:nvPr/>
        </p:nvSpPr>
        <p:spPr>
          <a:xfrm>
            <a:off x="5241695" y="1272549"/>
            <a:ext cx="4570482" cy="369332"/>
          </a:xfrm>
          <a:prstGeom prst="rect">
            <a:avLst/>
          </a:prstGeom>
          <a:noFill/>
        </p:spPr>
        <p:txBody>
          <a:bodyPr wrap="none" rtlCol="0">
            <a:spAutoFit/>
          </a:bodyPr>
          <a:lstStyle/>
          <a:p>
            <a:r>
              <a:rPr lang="en-US" dirty="0"/>
              <a:t>Key of A Scale: A – B – C# – D – E – F# – G# – A </a:t>
            </a:r>
          </a:p>
        </p:txBody>
      </p:sp>
    </p:spTree>
    <p:extLst>
      <p:ext uri="{BB962C8B-B14F-4D97-AF65-F5344CB8AC3E}">
        <p14:creationId xmlns:p14="http://schemas.microsoft.com/office/powerpoint/2010/main" val="3281572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ain Frame">
            <a:extLst>
              <a:ext uri="{FF2B5EF4-FFF2-40B4-BE49-F238E27FC236}">
                <a16:creationId xmlns:a16="http://schemas.microsoft.com/office/drawing/2014/main" id="{8B3D301E-EEB6-4474-BFB1-FCD7A1F30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F7903E-F37B-8727-E7FF-9CA2CF6AF731}"/>
              </a:ext>
            </a:extLst>
          </p:cNvPr>
          <p:cNvSpPr>
            <a:spLocks noGrp="1"/>
          </p:cNvSpPr>
          <p:nvPr>
            <p:ph type="title"/>
          </p:nvPr>
        </p:nvSpPr>
        <p:spPr>
          <a:xfrm>
            <a:off x="841248" y="800402"/>
            <a:ext cx="3426591" cy="4781553"/>
          </a:xfrm>
        </p:spPr>
        <p:txBody>
          <a:bodyPr anchor="t">
            <a:normAutofit/>
          </a:bodyPr>
          <a:lstStyle/>
          <a:p>
            <a:r>
              <a:rPr lang="en-US" dirty="0"/>
              <a:t>Practice </a:t>
            </a:r>
            <a:br>
              <a:rPr lang="en-US" dirty="0"/>
            </a:br>
            <a:r>
              <a:rPr lang="en-US" dirty="0"/>
              <a:t>Worksheet</a:t>
            </a:r>
          </a:p>
        </p:txBody>
      </p:sp>
      <p:cxnSp>
        <p:nvCxnSpPr>
          <p:cNvPr id="12" name="Main Horizontal Connector">
            <a:extLst>
              <a:ext uri="{FF2B5EF4-FFF2-40B4-BE49-F238E27FC236}">
                <a16:creationId xmlns:a16="http://schemas.microsoft.com/office/drawing/2014/main" id="{85F2753B-199B-4FF0-838F-41E8D058E9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0BA3454-A69E-4475-A906-0E452A63E2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6300" y="345884"/>
            <a:ext cx="0" cy="57015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35BA340-9D13-14FC-A8B1-4987182F8C1E}"/>
              </a:ext>
            </a:extLst>
          </p:cNvPr>
          <p:cNvSpPr>
            <a:spLocks noGrp="1"/>
          </p:cNvSpPr>
          <p:nvPr>
            <p:ph idx="1"/>
          </p:nvPr>
        </p:nvSpPr>
        <p:spPr>
          <a:xfrm>
            <a:off x="5104750" y="810563"/>
            <a:ext cx="5225497" cy="4771396"/>
          </a:xfrm>
        </p:spPr>
        <p:txBody>
          <a:bodyPr anchor="t">
            <a:normAutofit/>
          </a:bodyPr>
          <a:lstStyle/>
          <a:p>
            <a:pPr marL="0" indent="0">
              <a:buNone/>
            </a:pPr>
            <a:r>
              <a:rPr lang="en-US" b="1" u="sng" dirty="0"/>
              <a:t>“Praise” by Elevation Worship</a:t>
            </a:r>
          </a:p>
          <a:p>
            <a:pPr marL="0" indent="0">
              <a:buNone/>
            </a:pPr>
            <a:endParaRPr lang="en-US" dirty="0"/>
          </a:p>
        </p:txBody>
      </p:sp>
      <p:cxnSp>
        <p:nvCxnSpPr>
          <p:cNvPr id="16"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white background with black text&#10;&#10;Description automatically generated">
            <a:extLst>
              <a:ext uri="{FF2B5EF4-FFF2-40B4-BE49-F238E27FC236}">
                <a16:creationId xmlns:a16="http://schemas.microsoft.com/office/drawing/2014/main" id="{368C4D54-89CF-A5C8-021C-254812E22A1C}"/>
              </a:ext>
            </a:extLst>
          </p:cNvPr>
          <p:cNvPicPr>
            <a:picLocks noChangeAspect="1"/>
          </p:cNvPicPr>
          <p:nvPr/>
        </p:nvPicPr>
        <p:blipFill>
          <a:blip r:embed="rId3"/>
          <a:stretch>
            <a:fillRect/>
          </a:stretch>
        </p:blipFill>
        <p:spPr>
          <a:xfrm>
            <a:off x="4841488" y="1872879"/>
            <a:ext cx="5752023" cy="3557790"/>
          </a:xfrm>
          <a:prstGeom prst="rect">
            <a:avLst/>
          </a:prstGeom>
        </p:spPr>
      </p:pic>
    </p:spTree>
    <p:extLst>
      <p:ext uri="{BB962C8B-B14F-4D97-AF65-F5344CB8AC3E}">
        <p14:creationId xmlns:p14="http://schemas.microsoft.com/office/powerpoint/2010/main" val="510527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4146E5-60B3-0979-B3C0-E1FF542ED4D8}"/>
            </a:ext>
          </a:extLst>
        </p:cNvPr>
        <p:cNvGrpSpPr/>
        <p:nvPr/>
      </p:nvGrpSpPr>
      <p:grpSpPr>
        <a:xfrm>
          <a:off x="0" y="0"/>
          <a:ext cx="0" cy="0"/>
          <a:chOff x="0" y="0"/>
          <a:chExt cx="0" cy="0"/>
        </a:xfrm>
      </p:grpSpPr>
      <p:sp useBgFill="1">
        <p:nvSpPr>
          <p:cNvPr id="8" name="Background Fill">
            <a:extLst>
              <a:ext uri="{FF2B5EF4-FFF2-40B4-BE49-F238E27FC236}">
                <a16:creationId xmlns:a16="http://schemas.microsoft.com/office/drawing/2014/main" id="{954F0288-0127-1F94-6247-41EA04A2C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ain Frame">
            <a:extLst>
              <a:ext uri="{FF2B5EF4-FFF2-40B4-BE49-F238E27FC236}">
                <a16:creationId xmlns:a16="http://schemas.microsoft.com/office/drawing/2014/main" id="{972C4AE2-657D-0AE0-E838-730660BAE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2EE80-9976-A8DC-58F1-645BB0FA948E}"/>
              </a:ext>
            </a:extLst>
          </p:cNvPr>
          <p:cNvSpPr>
            <a:spLocks noGrp="1"/>
          </p:cNvSpPr>
          <p:nvPr>
            <p:ph type="title"/>
          </p:nvPr>
        </p:nvSpPr>
        <p:spPr>
          <a:xfrm>
            <a:off x="841248" y="800402"/>
            <a:ext cx="3426591" cy="4781553"/>
          </a:xfrm>
        </p:spPr>
        <p:txBody>
          <a:bodyPr anchor="t">
            <a:normAutofit/>
          </a:bodyPr>
          <a:lstStyle/>
          <a:p>
            <a:r>
              <a:rPr lang="en-US" dirty="0"/>
              <a:t>Practice </a:t>
            </a:r>
            <a:br>
              <a:rPr lang="en-US" dirty="0"/>
            </a:br>
            <a:r>
              <a:rPr lang="en-US" dirty="0"/>
              <a:t>Worksheet</a:t>
            </a:r>
          </a:p>
        </p:txBody>
      </p:sp>
      <p:cxnSp>
        <p:nvCxnSpPr>
          <p:cNvPr id="12" name="Main Horizontal Connector">
            <a:extLst>
              <a:ext uri="{FF2B5EF4-FFF2-40B4-BE49-F238E27FC236}">
                <a16:creationId xmlns:a16="http://schemas.microsoft.com/office/drawing/2014/main" id="{F8E61FF0-52EA-F7D6-8CE8-603A39B242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226FAC5-1C32-40DA-CCA0-356AE95556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6300" y="345884"/>
            <a:ext cx="0" cy="57015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44536BC-93A7-7010-6D28-55D104B0C42A}"/>
              </a:ext>
            </a:extLst>
          </p:cNvPr>
          <p:cNvSpPr>
            <a:spLocks noGrp="1"/>
          </p:cNvSpPr>
          <p:nvPr>
            <p:ph idx="1"/>
          </p:nvPr>
        </p:nvSpPr>
        <p:spPr>
          <a:xfrm>
            <a:off x="5104750" y="810563"/>
            <a:ext cx="5225497" cy="4771396"/>
          </a:xfrm>
        </p:spPr>
        <p:txBody>
          <a:bodyPr anchor="t">
            <a:normAutofit/>
          </a:bodyPr>
          <a:lstStyle/>
          <a:p>
            <a:pPr marL="0" indent="0">
              <a:buNone/>
            </a:pPr>
            <a:r>
              <a:rPr lang="en-US" b="1" u="sng" dirty="0"/>
              <a:t>“Praise” by Elevation Worship</a:t>
            </a:r>
          </a:p>
          <a:p>
            <a:pPr marL="0" indent="0">
              <a:buNone/>
            </a:pPr>
            <a:endParaRPr lang="en-US" dirty="0"/>
          </a:p>
        </p:txBody>
      </p:sp>
      <p:cxnSp>
        <p:nvCxnSpPr>
          <p:cNvPr id="16" name="Main Vertical Connector">
            <a:extLst>
              <a:ext uri="{FF2B5EF4-FFF2-40B4-BE49-F238E27FC236}">
                <a16:creationId xmlns:a16="http://schemas.microsoft.com/office/drawing/2014/main" id="{DF6163B9-3AF2-06D1-1D07-247E59E9C2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white background with black text&#10;&#10;Description automatically generated">
            <a:extLst>
              <a:ext uri="{FF2B5EF4-FFF2-40B4-BE49-F238E27FC236}">
                <a16:creationId xmlns:a16="http://schemas.microsoft.com/office/drawing/2014/main" id="{25A39C18-F742-6EE4-7DAB-2EEA8392C0A0}"/>
              </a:ext>
            </a:extLst>
          </p:cNvPr>
          <p:cNvPicPr>
            <a:picLocks noChangeAspect="1"/>
          </p:cNvPicPr>
          <p:nvPr/>
        </p:nvPicPr>
        <p:blipFill>
          <a:blip r:embed="rId3"/>
          <a:stretch>
            <a:fillRect/>
          </a:stretch>
        </p:blipFill>
        <p:spPr>
          <a:xfrm>
            <a:off x="4840076" y="1728665"/>
            <a:ext cx="5750805" cy="3687337"/>
          </a:xfrm>
          <a:prstGeom prst="rect">
            <a:avLst/>
          </a:prstGeom>
        </p:spPr>
      </p:pic>
    </p:spTree>
    <p:extLst>
      <p:ext uri="{BB962C8B-B14F-4D97-AF65-F5344CB8AC3E}">
        <p14:creationId xmlns:p14="http://schemas.microsoft.com/office/powerpoint/2010/main" val="1143381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ain Frame">
            <a:extLst>
              <a:ext uri="{FF2B5EF4-FFF2-40B4-BE49-F238E27FC236}">
                <a16:creationId xmlns:a16="http://schemas.microsoft.com/office/drawing/2014/main" id="{8B3D301E-EEB6-4474-BFB1-FCD7A1F30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D55506-61C3-2D8B-338D-45E6ED6D4883}"/>
              </a:ext>
            </a:extLst>
          </p:cNvPr>
          <p:cNvSpPr>
            <a:spLocks noGrp="1"/>
          </p:cNvSpPr>
          <p:nvPr>
            <p:ph type="title"/>
          </p:nvPr>
        </p:nvSpPr>
        <p:spPr>
          <a:xfrm>
            <a:off x="841248" y="800403"/>
            <a:ext cx="3426591" cy="2276284"/>
          </a:xfrm>
        </p:spPr>
        <p:txBody>
          <a:bodyPr anchor="t">
            <a:normAutofit/>
          </a:bodyPr>
          <a:lstStyle/>
          <a:p>
            <a:r>
              <a:rPr lang="en-US" dirty="0"/>
              <a:t>Practice </a:t>
            </a:r>
            <a:br>
              <a:rPr lang="en-US" dirty="0"/>
            </a:br>
            <a:r>
              <a:rPr lang="en-US" dirty="0"/>
              <a:t>Worksheet</a:t>
            </a:r>
          </a:p>
        </p:txBody>
      </p:sp>
      <p:cxnSp>
        <p:nvCxnSpPr>
          <p:cNvPr id="12" name="Main Horizontal Connector">
            <a:extLst>
              <a:ext uri="{FF2B5EF4-FFF2-40B4-BE49-F238E27FC236}">
                <a16:creationId xmlns:a16="http://schemas.microsoft.com/office/drawing/2014/main" id="{85F2753B-199B-4FF0-838F-41E8D058E9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0BA3454-A69E-4475-A906-0E452A63E2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6300" y="345884"/>
            <a:ext cx="0" cy="57015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DC19E3-D492-6416-46F2-BF059625CFC3}"/>
              </a:ext>
            </a:extLst>
          </p:cNvPr>
          <p:cNvSpPr>
            <a:spLocks noGrp="1"/>
          </p:cNvSpPr>
          <p:nvPr>
            <p:ph idx="1"/>
          </p:nvPr>
        </p:nvSpPr>
        <p:spPr>
          <a:xfrm>
            <a:off x="5104750" y="810563"/>
            <a:ext cx="5225497" cy="4771396"/>
          </a:xfrm>
        </p:spPr>
        <p:txBody>
          <a:bodyPr anchor="t">
            <a:normAutofit/>
          </a:bodyPr>
          <a:lstStyle/>
          <a:p>
            <a:pPr marL="0" indent="0">
              <a:buNone/>
            </a:pPr>
            <a:r>
              <a:rPr lang="en-US" b="1" u="sng" dirty="0"/>
              <a:t>“Nothing too Hard” by Liberty Live Worship</a:t>
            </a:r>
          </a:p>
          <a:p>
            <a:pPr marL="0" indent="0">
              <a:buNone/>
            </a:pPr>
            <a:endParaRPr lang="en-US" dirty="0"/>
          </a:p>
        </p:txBody>
      </p:sp>
      <p:cxnSp>
        <p:nvCxnSpPr>
          <p:cNvPr id="16"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screenshot of a computer&#10;&#10;Description automatically generated">
            <a:extLst>
              <a:ext uri="{FF2B5EF4-FFF2-40B4-BE49-F238E27FC236}">
                <a16:creationId xmlns:a16="http://schemas.microsoft.com/office/drawing/2014/main" id="{DE2199A6-7FB9-332B-C1E4-2AEDA1022668}"/>
              </a:ext>
            </a:extLst>
          </p:cNvPr>
          <p:cNvPicPr>
            <a:picLocks noChangeAspect="1"/>
          </p:cNvPicPr>
          <p:nvPr/>
        </p:nvPicPr>
        <p:blipFill>
          <a:blip r:embed="rId3"/>
          <a:srcRect b="7310"/>
          <a:stretch/>
        </p:blipFill>
        <p:spPr>
          <a:xfrm>
            <a:off x="4939976" y="1276041"/>
            <a:ext cx="4400466" cy="4488186"/>
          </a:xfrm>
          <a:prstGeom prst="rect">
            <a:avLst/>
          </a:prstGeom>
        </p:spPr>
      </p:pic>
    </p:spTree>
    <p:extLst>
      <p:ext uri="{BB962C8B-B14F-4D97-AF65-F5344CB8AC3E}">
        <p14:creationId xmlns:p14="http://schemas.microsoft.com/office/powerpoint/2010/main" val="2495434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376C29-5A40-1E42-4935-CD104F226F3A}"/>
            </a:ext>
          </a:extLst>
        </p:cNvPr>
        <p:cNvGrpSpPr/>
        <p:nvPr/>
      </p:nvGrpSpPr>
      <p:grpSpPr>
        <a:xfrm>
          <a:off x="0" y="0"/>
          <a:ext cx="0" cy="0"/>
          <a:chOff x="0" y="0"/>
          <a:chExt cx="0" cy="0"/>
        </a:xfrm>
      </p:grpSpPr>
      <p:sp useBgFill="1">
        <p:nvSpPr>
          <p:cNvPr id="8" name="Background Fill">
            <a:extLst>
              <a:ext uri="{FF2B5EF4-FFF2-40B4-BE49-F238E27FC236}">
                <a16:creationId xmlns:a16="http://schemas.microsoft.com/office/drawing/2014/main" id="{8F840A04-74E3-18AF-6EC5-5449C3B30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ain Frame">
            <a:extLst>
              <a:ext uri="{FF2B5EF4-FFF2-40B4-BE49-F238E27FC236}">
                <a16:creationId xmlns:a16="http://schemas.microsoft.com/office/drawing/2014/main" id="{83AE198B-1400-1AA5-13F1-4314C6D17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9D94CA-4A82-1F5D-1275-2F56EAA816DF}"/>
              </a:ext>
            </a:extLst>
          </p:cNvPr>
          <p:cNvSpPr>
            <a:spLocks noGrp="1"/>
          </p:cNvSpPr>
          <p:nvPr>
            <p:ph type="title"/>
          </p:nvPr>
        </p:nvSpPr>
        <p:spPr>
          <a:xfrm>
            <a:off x="841248" y="800403"/>
            <a:ext cx="3426591" cy="2276284"/>
          </a:xfrm>
        </p:spPr>
        <p:txBody>
          <a:bodyPr anchor="t">
            <a:normAutofit/>
          </a:bodyPr>
          <a:lstStyle/>
          <a:p>
            <a:r>
              <a:rPr lang="en-US" dirty="0"/>
              <a:t>Practice </a:t>
            </a:r>
            <a:br>
              <a:rPr lang="en-US" dirty="0"/>
            </a:br>
            <a:r>
              <a:rPr lang="en-US" dirty="0"/>
              <a:t>Worksheet</a:t>
            </a:r>
          </a:p>
        </p:txBody>
      </p:sp>
      <p:cxnSp>
        <p:nvCxnSpPr>
          <p:cNvPr id="12" name="Main Horizontal Connector">
            <a:extLst>
              <a:ext uri="{FF2B5EF4-FFF2-40B4-BE49-F238E27FC236}">
                <a16:creationId xmlns:a16="http://schemas.microsoft.com/office/drawing/2014/main" id="{784DB42F-AAAA-CD9F-383E-8B19C0696E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930D78B-A1B9-E025-18BB-8012C7E9C9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6300" y="345884"/>
            <a:ext cx="0" cy="57015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9A0C3EF-1AE8-06CA-E4F1-276A45D58DA6}"/>
              </a:ext>
            </a:extLst>
          </p:cNvPr>
          <p:cNvSpPr>
            <a:spLocks noGrp="1"/>
          </p:cNvSpPr>
          <p:nvPr>
            <p:ph idx="1"/>
          </p:nvPr>
        </p:nvSpPr>
        <p:spPr>
          <a:xfrm>
            <a:off x="5104750" y="810563"/>
            <a:ext cx="5225497" cy="4771396"/>
          </a:xfrm>
        </p:spPr>
        <p:txBody>
          <a:bodyPr anchor="t">
            <a:normAutofit/>
          </a:bodyPr>
          <a:lstStyle/>
          <a:p>
            <a:pPr marL="0" indent="0">
              <a:buNone/>
            </a:pPr>
            <a:r>
              <a:rPr lang="en-US" b="1" u="sng" dirty="0"/>
              <a:t>“Nothing too Hard” by Liberty Live Worship</a:t>
            </a:r>
          </a:p>
          <a:p>
            <a:pPr marL="0" indent="0">
              <a:buNone/>
            </a:pPr>
            <a:endParaRPr lang="en-US" dirty="0"/>
          </a:p>
        </p:txBody>
      </p:sp>
      <p:cxnSp>
        <p:nvCxnSpPr>
          <p:cNvPr id="16" name="Main Vertical Connector">
            <a:extLst>
              <a:ext uri="{FF2B5EF4-FFF2-40B4-BE49-F238E27FC236}">
                <a16:creationId xmlns:a16="http://schemas.microsoft.com/office/drawing/2014/main" id="{C6C55071-1772-14A7-75CE-9EC63FC975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screenshot of a phone&#10;&#10;Description automatically generated">
            <a:extLst>
              <a:ext uri="{FF2B5EF4-FFF2-40B4-BE49-F238E27FC236}">
                <a16:creationId xmlns:a16="http://schemas.microsoft.com/office/drawing/2014/main" id="{44E1ABD9-E04D-EB66-607E-67BA005600D0}"/>
              </a:ext>
            </a:extLst>
          </p:cNvPr>
          <p:cNvPicPr>
            <a:picLocks noChangeAspect="1"/>
          </p:cNvPicPr>
          <p:nvPr/>
        </p:nvPicPr>
        <p:blipFill>
          <a:blip r:embed="rId3"/>
          <a:srcRect b="7032"/>
          <a:stretch/>
        </p:blipFill>
        <p:spPr>
          <a:xfrm>
            <a:off x="4944550" y="1276041"/>
            <a:ext cx="4410263" cy="4511694"/>
          </a:xfrm>
          <a:prstGeom prst="rect">
            <a:avLst/>
          </a:prstGeom>
        </p:spPr>
      </p:pic>
    </p:spTree>
    <p:extLst>
      <p:ext uri="{BB962C8B-B14F-4D97-AF65-F5344CB8AC3E}">
        <p14:creationId xmlns:p14="http://schemas.microsoft.com/office/powerpoint/2010/main" val="2570209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B37307-89AC-38C4-8900-8217C8643A66}"/>
            </a:ext>
          </a:extLst>
        </p:cNvPr>
        <p:cNvGrpSpPr/>
        <p:nvPr/>
      </p:nvGrpSpPr>
      <p:grpSpPr>
        <a:xfrm>
          <a:off x="0" y="0"/>
          <a:ext cx="0" cy="0"/>
          <a:chOff x="0" y="0"/>
          <a:chExt cx="0" cy="0"/>
        </a:xfrm>
      </p:grpSpPr>
      <p:sp useBgFill="1">
        <p:nvSpPr>
          <p:cNvPr id="8" name="Background Fill">
            <a:extLst>
              <a:ext uri="{FF2B5EF4-FFF2-40B4-BE49-F238E27FC236}">
                <a16:creationId xmlns:a16="http://schemas.microsoft.com/office/drawing/2014/main" id="{248C2A35-0F89-46CB-5971-9F9238978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ain Frame">
            <a:extLst>
              <a:ext uri="{FF2B5EF4-FFF2-40B4-BE49-F238E27FC236}">
                <a16:creationId xmlns:a16="http://schemas.microsoft.com/office/drawing/2014/main" id="{5E44F8AB-31CB-673F-8E7C-4D4ABF4E12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9413DC-5295-14C2-3507-14C235498238}"/>
              </a:ext>
            </a:extLst>
          </p:cNvPr>
          <p:cNvSpPr>
            <a:spLocks noGrp="1"/>
          </p:cNvSpPr>
          <p:nvPr>
            <p:ph type="title"/>
          </p:nvPr>
        </p:nvSpPr>
        <p:spPr>
          <a:xfrm>
            <a:off x="841248" y="4830728"/>
            <a:ext cx="9489000" cy="937040"/>
          </a:xfrm>
        </p:spPr>
        <p:txBody>
          <a:bodyPr>
            <a:normAutofit/>
          </a:bodyPr>
          <a:lstStyle/>
          <a:p>
            <a:endParaRPr lang="en-US"/>
          </a:p>
        </p:txBody>
      </p:sp>
      <p:cxnSp>
        <p:nvCxnSpPr>
          <p:cNvPr id="12" name="Main Horizontal Connector">
            <a:extLst>
              <a:ext uri="{FF2B5EF4-FFF2-40B4-BE49-F238E27FC236}">
                <a16:creationId xmlns:a16="http://schemas.microsoft.com/office/drawing/2014/main" id="{9AF1E039-C3AF-30BF-F4AD-55267EA3D0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Main Vertical Connector">
            <a:extLst>
              <a:ext uri="{FF2B5EF4-FFF2-40B4-BE49-F238E27FC236}">
                <a16:creationId xmlns:a16="http://schemas.microsoft.com/office/drawing/2014/main" id="{18A991DB-172F-E57A-82D0-D7B8DDB3B6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22CC5A4-3943-EBA4-3D9D-E5618225B54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4" y="4495800"/>
            <a:ext cx="103809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Content Placeholder 10" descr="A chart with white squares and yellow text&#10;&#10;Description automatically generated">
            <a:extLst>
              <a:ext uri="{FF2B5EF4-FFF2-40B4-BE49-F238E27FC236}">
                <a16:creationId xmlns:a16="http://schemas.microsoft.com/office/drawing/2014/main" id="{F48EE5F9-E109-71F1-2A96-88A3576201FA}"/>
              </a:ext>
            </a:extLst>
          </p:cNvPr>
          <p:cNvPicPr>
            <a:picLocks noGrp="1" noChangeAspect="1"/>
          </p:cNvPicPr>
          <p:nvPr>
            <p:ph idx="1"/>
          </p:nvPr>
        </p:nvPicPr>
        <p:blipFill>
          <a:blip r:embed="rId3"/>
          <a:stretch>
            <a:fillRect/>
          </a:stretch>
        </p:blipFill>
        <p:spPr>
          <a:xfrm>
            <a:off x="0" y="0"/>
            <a:ext cx="12188952" cy="6856285"/>
          </a:xfrm>
        </p:spPr>
      </p:pic>
    </p:spTree>
    <p:extLst>
      <p:ext uri="{BB962C8B-B14F-4D97-AF65-F5344CB8AC3E}">
        <p14:creationId xmlns:p14="http://schemas.microsoft.com/office/powerpoint/2010/main" val="1052134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194AEDE-F25F-43E6-A2C4-7FFF41074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4C793C08-EF4C-422B-A728-6C717C47DF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E825BC6-56A8-46DE-8037-A9A577624B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EED8031-DD67-43C6-94A0-646636C955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0154" y="4495800"/>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0"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ain Frame">
            <a:extLst>
              <a:ext uri="{FF2B5EF4-FFF2-40B4-BE49-F238E27FC236}">
                <a16:creationId xmlns:a16="http://schemas.microsoft.com/office/drawing/2014/main" id="{9502469D-C562-48E3-ABA2-3CFA55C52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FC505D-CB5E-7357-115B-B5B5D5ED5E56}"/>
              </a:ext>
            </a:extLst>
          </p:cNvPr>
          <p:cNvSpPr>
            <a:spLocks noGrp="1"/>
          </p:cNvSpPr>
          <p:nvPr>
            <p:ph type="title"/>
          </p:nvPr>
        </p:nvSpPr>
        <p:spPr>
          <a:xfrm>
            <a:off x="841248" y="663959"/>
            <a:ext cx="8924075" cy="3992211"/>
          </a:xfrm>
        </p:spPr>
        <p:txBody>
          <a:bodyPr vert="horz" lIns="91440" tIns="45720" rIns="91440" bIns="45720" rtlCol="0" anchor="b">
            <a:normAutofit/>
          </a:bodyPr>
          <a:lstStyle/>
          <a:p>
            <a:r>
              <a:rPr lang="en-US" sz="5400"/>
              <a:t>Using Nashville Numbers in Worship</a:t>
            </a:r>
          </a:p>
        </p:txBody>
      </p:sp>
      <p:cxnSp>
        <p:nvCxnSpPr>
          <p:cNvPr id="32" name="Main Horizontal Connector">
            <a:extLst>
              <a:ext uri="{FF2B5EF4-FFF2-40B4-BE49-F238E27FC236}">
                <a16:creationId xmlns:a16="http://schemas.microsoft.com/office/drawing/2014/main" id="{4D594499-F983-4364-8ABC-5BCDC2E906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Main Vertical Connector">
            <a:extLst>
              <a:ext uri="{FF2B5EF4-FFF2-40B4-BE49-F238E27FC236}">
                <a16:creationId xmlns:a16="http://schemas.microsoft.com/office/drawing/2014/main" id="{6D4C177C-581F-4CC8-A686-0B6D25DC6A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FE998C6-4F9C-49A7-B627-4D80AF938F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4" y="4991100"/>
            <a:ext cx="103809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037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3E6AF6-721B-0DD6-F2C5-26B861B12905}"/>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7C394688-34E1-19D0-CFF3-F15ED05C68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563EF1B3-4504-26F4-34E9-12CE639E61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D18D37F-A0EE-1AD9-AF3A-EFAF4037F7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A9116-85AC-54FD-359A-30B3F6E5B3F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0154" y="4495800"/>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0" name="Background Fill">
            <a:extLst>
              <a:ext uri="{FF2B5EF4-FFF2-40B4-BE49-F238E27FC236}">
                <a16:creationId xmlns:a16="http://schemas.microsoft.com/office/drawing/2014/main" id="{FFB603F1-BCCF-23F3-BA1C-65CDD885B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ain Frame">
            <a:extLst>
              <a:ext uri="{FF2B5EF4-FFF2-40B4-BE49-F238E27FC236}">
                <a16:creationId xmlns:a16="http://schemas.microsoft.com/office/drawing/2014/main" id="{D5156BA0-8091-7EF3-B1DD-BBC872B0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17459F-491F-FAF2-C9CD-5DA208A2404B}"/>
              </a:ext>
            </a:extLst>
          </p:cNvPr>
          <p:cNvSpPr>
            <a:spLocks noGrp="1"/>
          </p:cNvSpPr>
          <p:nvPr>
            <p:ph type="title"/>
          </p:nvPr>
        </p:nvSpPr>
        <p:spPr>
          <a:xfrm>
            <a:off x="841248" y="663959"/>
            <a:ext cx="8924075" cy="3992211"/>
          </a:xfrm>
        </p:spPr>
        <p:txBody>
          <a:bodyPr vert="horz" lIns="91440" tIns="45720" rIns="91440" bIns="45720" rtlCol="0" anchor="b">
            <a:normAutofit/>
          </a:bodyPr>
          <a:lstStyle/>
          <a:p>
            <a:r>
              <a:rPr lang="en-US" sz="5400"/>
              <a:t>Using Nashville Numbers in Worship</a:t>
            </a:r>
          </a:p>
        </p:txBody>
      </p:sp>
      <p:cxnSp>
        <p:nvCxnSpPr>
          <p:cNvPr id="32" name="Main Horizontal Connector">
            <a:extLst>
              <a:ext uri="{FF2B5EF4-FFF2-40B4-BE49-F238E27FC236}">
                <a16:creationId xmlns:a16="http://schemas.microsoft.com/office/drawing/2014/main" id="{2A252E62-ED67-12D2-7A6D-A0A4E65626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Main Vertical Connector">
            <a:extLst>
              <a:ext uri="{FF2B5EF4-FFF2-40B4-BE49-F238E27FC236}">
                <a16:creationId xmlns:a16="http://schemas.microsoft.com/office/drawing/2014/main" id="{54B779B0-D732-EDC1-A00B-09ACE286CEF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BC11DA8-EA8E-2CB5-A53A-98A65961AF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4" y="4991100"/>
            <a:ext cx="103809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177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194AEDE-F25F-43E6-A2C4-7FFF41074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4C793C08-EF4C-422B-A728-6C717C47DF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E825BC6-56A8-46DE-8037-A9A577624B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EED8031-DD67-43C6-94A0-646636C955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0154" y="4495800"/>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6"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ain Frame">
            <a:extLst>
              <a:ext uri="{FF2B5EF4-FFF2-40B4-BE49-F238E27FC236}">
                <a16:creationId xmlns:a16="http://schemas.microsoft.com/office/drawing/2014/main" id="{9502469D-C562-48E3-ABA2-3CFA55C52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F7524B-490F-F52A-5C14-6259E62B8531}"/>
              </a:ext>
            </a:extLst>
          </p:cNvPr>
          <p:cNvSpPr>
            <a:spLocks noGrp="1"/>
          </p:cNvSpPr>
          <p:nvPr>
            <p:ph type="title"/>
          </p:nvPr>
        </p:nvSpPr>
        <p:spPr>
          <a:xfrm>
            <a:off x="841248" y="663959"/>
            <a:ext cx="8924075" cy="3992211"/>
          </a:xfrm>
        </p:spPr>
        <p:txBody>
          <a:bodyPr vert="horz" lIns="91440" tIns="45720" rIns="91440" bIns="45720" rtlCol="0" anchor="b">
            <a:normAutofit/>
          </a:bodyPr>
          <a:lstStyle/>
          <a:p>
            <a:r>
              <a:rPr lang="en-US" sz="5400" dirty="0"/>
              <a:t>Questions?</a:t>
            </a:r>
          </a:p>
        </p:txBody>
      </p:sp>
      <p:cxnSp>
        <p:nvCxnSpPr>
          <p:cNvPr id="20" name="Main Horizontal Connector">
            <a:extLst>
              <a:ext uri="{FF2B5EF4-FFF2-40B4-BE49-F238E27FC236}">
                <a16:creationId xmlns:a16="http://schemas.microsoft.com/office/drawing/2014/main" id="{4D594499-F983-4364-8ABC-5BCDC2E906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Main Vertical Connector">
            <a:extLst>
              <a:ext uri="{FF2B5EF4-FFF2-40B4-BE49-F238E27FC236}">
                <a16:creationId xmlns:a16="http://schemas.microsoft.com/office/drawing/2014/main" id="{6D4C177C-581F-4CC8-A686-0B6D25DC6A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FE998C6-4F9C-49A7-B627-4D80AF938F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4" y="4991100"/>
            <a:ext cx="103809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135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D517EB-C000-39C4-37F2-87AADC6FA2BD}"/>
            </a:ext>
          </a:extLst>
        </p:cNvPr>
        <p:cNvGrpSpPr/>
        <p:nvPr/>
      </p:nvGrpSpPr>
      <p:grpSpPr>
        <a:xfrm>
          <a:off x="0" y="0"/>
          <a:ext cx="0" cy="0"/>
          <a:chOff x="0" y="0"/>
          <a:chExt cx="0" cy="0"/>
        </a:xfrm>
      </p:grpSpPr>
      <p:sp>
        <p:nvSpPr>
          <p:cNvPr id="47" name="Rectangle 46">
            <a:extLst>
              <a:ext uri="{FF2B5EF4-FFF2-40B4-BE49-F238E27FC236}">
                <a16:creationId xmlns:a16="http://schemas.microsoft.com/office/drawing/2014/main" id="{F194AEDE-F25F-43E6-A2C4-7FFF41074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4C793C08-EF4C-422B-A728-6C717C47DF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E825BC6-56A8-46DE-8037-A9A577624B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EED8031-DD67-43C6-94A0-646636C955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0154" y="4495800"/>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1"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ain Frame">
            <a:extLst>
              <a:ext uri="{FF2B5EF4-FFF2-40B4-BE49-F238E27FC236}">
                <a16:creationId xmlns:a16="http://schemas.microsoft.com/office/drawing/2014/main" id="{9502469D-C562-48E3-ABA2-3CFA55C52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322B9E-C316-8430-5074-1271DF77AE29}"/>
              </a:ext>
            </a:extLst>
          </p:cNvPr>
          <p:cNvSpPr>
            <a:spLocks noGrp="1"/>
          </p:cNvSpPr>
          <p:nvPr>
            <p:ph type="title"/>
          </p:nvPr>
        </p:nvSpPr>
        <p:spPr>
          <a:xfrm>
            <a:off x="841248" y="663960"/>
            <a:ext cx="9456049" cy="3594112"/>
          </a:xfrm>
        </p:spPr>
        <p:txBody>
          <a:bodyPr vert="horz" lIns="91440" tIns="45720" rIns="91440" bIns="45720" rtlCol="0" anchor="t">
            <a:normAutofit/>
          </a:bodyPr>
          <a:lstStyle/>
          <a:p>
            <a:pPr algn="r"/>
            <a:r>
              <a:rPr lang="en-US" sz="5400" dirty="0"/>
              <a:t>Contact us</a:t>
            </a:r>
          </a:p>
        </p:txBody>
      </p:sp>
      <p:cxnSp>
        <p:nvCxnSpPr>
          <p:cNvPr id="53" name="Main Horizontal Connector">
            <a:extLst>
              <a:ext uri="{FF2B5EF4-FFF2-40B4-BE49-F238E27FC236}">
                <a16:creationId xmlns:a16="http://schemas.microsoft.com/office/drawing/2014/main" id="{4D594499-F983-4364-8ABC-5BCDC2E906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Main Vertical Connector">
            <a:extLst>
              <a:ext uri="{FF2B5EF4-FFF2-40B4-BE49-F238E27FC236}">
                <a16:creationId xmlns:a16="http://schemas.microsoft.com/office/drawing/2014/main" id="{6D4C177C-581F-4CC8-A686-0B6D25DC6A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BDB03F3-936C-4FC9-8A4E-9ADA66A980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4" y="4502926"/>
            <a:ext cx="103809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85FA5EF-0562-6DED-5167-D44834FD8C7C}"/>
              </a:ext>
            </a:extLst>
          </p:cNvPr>
          <p:cNvSpPr txBox="1"/>
          <p:nvPr/>
        </p:nvSpPr>
        <p:spPr>
          <a:xfrm>
            <a:off x="757754" y="1951672"/>
            <a:ext cx="6481261" cy="1477328"/>
          </a:xfrm>
          <a:prstGeom prst="rect">
            <a:avLst/>
          </a:prstGeom>
          <a:noFill/>
        </p:spPr>
        <p:txBody>
          <a:bodyPr wrap="none" rtlCol="0">
            <a:spAutoFit/>
          </a:bodyPr>
          <a:lstStyle/>
          <a:p>
            <a:r>
              <a:rPr lang="en-US" b="1" dirty="0"/>
              <a:t>Lucas (Central Music Producer)</a:t>
            </a:r>
            <a:r>
              <a:rPr lang="en-US" dirty="0"/>
              <a:t> – </a:t>
            </a:r>
            <a:r>
              <a:rPr lang="en-US" dirty="0">
                <a:hlinkClick r:id="rId3"/>
              </a:rPr>
              <a:t>Lmeinerding@libertylive.church</a:t>
            </a:r>
            <a:endParaRPr lang="en-US" dirty="0"/>
          </a:p>
          <a:p>
            <a:endParaRPr lang="en-US" dirty="0"/>
          </a:p>
          <a:p>
            <a:r>
              <a:rPr lang="en-US" b="1" dirty="0"/>
              <a:t>Greg (Central Music Director)</a:t>
            </a:r>
            <a:r>
              <a:rPr lang="en-US" dirty="0"/>
              <a:t> – </a:t>
            </a:r>
            <a:r>
              <a:rPr lang="en-US" dirty="0">
                <a:hlinkClick r:id="rId4"/>
              </a:rPr>
              <a:t>Gvarner@libertylive.church</a:t>
            </a:r>
            <a:endParaRPr lang="en-US" dirty="0"/>
          </a:p>
          <a:p>
            <a:endParaRPr lang="en-US" dirty="0"/>
          </a:p>
          <a:p>
            <a:r>
              <a:rPr lang="en-US" b="1" dirty="0"/>
              <a:t>Peyton (Smithfield Worship Director)</a:t>
            </a:r>
            <a:r>
              <a:rPr lang="en-US" dirty="0"/>
              <a:t> – </a:t>
            </a:r>
            <a:r>
              <a:rPr lang="en-US" dirty="0">
                <a:hlinkClick r:id="rId5"/>
              </a:rPr>
              <a:t>Plittleton@libertylive.church</a:t>
            </a:r>
            <a:r>
              <a:rPr lang="en-US" dirty="0"/>
              <a:t> </a:t>
            </a:r>
          </a:p>
        </p:txBody>
      </p:sp>
    </p:spTree>
    <p:extLst>
      <p:ext uri="{BB962C8B-B14F-4D97-AF65-F5344CB8AC3E}">
        <p14:creationId xmlns:p14="http://schemas.microsoft.com/office/powerpoint/2010/main" val="2336705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ain Frame">
            <a:extLst>
              <a:ext uri="{FF2B5EF4-FFF2-40B4-BE49-F238E27FC236}">
                <a16:creationId xmlns:a16="http://schemas.microsoft.com/office/drawing/2014/main" id="{8B3D301E-EEB6-4474-BFB1-FCD7A1F30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93F243-73EE-0722-D0E4-3B480D671FD4}"/>
              </a:ext>
            </a:extLst>
          </p:cNvPr>
          <p:cNvSpPr>
            <a:spLocks noGrp="1"/>
          </p:cNvSpPr>
          <p:nvPr>
            <p:ph type="title"/>
          </p:nvPr>
        </p:nvSpPr>
        <p:spPr>
          <a:xfrm>
            <a:off x="841248" y="810563"/>
            <a:ext cx="9489000" cy="2671190"/>
          </a:xfrm>
        </p:spPr>
        <p:txBody>
          <a:bodyPr anchor="b">
            <a:normAutofit/>
          </a:bodyPr>
          <a:lstStyle/>
          <a:p>
            <a:r>
              <a:rPr lang="en-US" dirty="0"/>
              <a:t>Changing lives, communities, and the world for Jesus Christ…</a:t>
            </a:r>
          </a:p>
        </p:txBody>
      </p:sp>
      <p:cxnSp>
        <p:nvCxnSpPr>
          <p:cNvPr id="39" name="Straight Connector 38">
            <a:extLst>
              <a:ext uri="{FF2B5EF4-FFF2-40B4-BE49-F238E27FC236}">
                <a16:creationId xmlns:a16="http://schemas.microsoft.com/office/drawing/2014/main" id="{10C42ADA-B1FE-4CFF-823B-82250A99EF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4" y="3962400"/>
            <a:ext cx="103809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EFEDE8E-FEC6-E7FC-5B76-5327177E9B7E}"/>
              </a:ext>
            </a:extLst>
          </p:cNvPr>
          <p:cNvSpPr>
            <a:spLocks noGrp="1"/>
          </p:cNvSpPr>
          <p:nvPr>
            <p:ph idx="1"/>
          </p:nvPr>
        </p:nvSpPr>
        <p:spPr>
          <a:xfrm>
            <a:off x="841248" y="4297329"/>
            <a:ext cx="9489000" cy="1546254"/>
          </a:xfrm>
        </p:spPr>
        <p:txBody>
          <a:bodyPr anchor="ctr">
            <a:normAutofit/>
          </a:bodyPr>
          <a:lstStyle/>
          <a:p>
            <a:pPr marL="0" indent="0">
              <a:buNone/>
            </a:pPr>
            <a:r>
              <a:rPr lang="en-US" dirty="0"/>
              <a:t>Core Value 3: </a:t>
            </a:r>
            <a:r>
              <a:rPr lang="en-US" b="1" dirty="0"/>
              <a:t>Pursue Excellence</a:t>
            </a:r>
          </a:p>
          <a:p>
            <a:r>
              <a:rPr lang="en-US" i="1" dirty="0"/>
              <a:t>We share a desire to excel in musicianship and continually develop the talents God has given us.</a:t>
            </a:r>
          </a:p>
        </p:txBody>
      </p:sp>
      <p:cxnSp>
        <p:nvCxnSpPr>
          <p:cNvPr id="41" name="Main Horizontal Connector">
            <a:extLst>
              <a:ext uri="{FF2B5EF4-FFF2-40B4-BE49-F238E27FC236}">
                <a16:creationId xmlns:a16="http://schemas.microsoft.com/office/drawing/2014/main" id="{85F2753B-199B-4FF0-838F-41E8D058E9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238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ain Frame">
            <a:extLst>
              <a:ext uri="{FF2B5EF4-FFF2-40B4-BE49-F238E27FC236}">
                <a16:creationId xmlns:a16="http://schemas.microsoft.com/office/drawing/2014/main" id="{8B3D301E-EEB6-4474-BFB1-FCD7A1F30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DF38FE-CD10-0AD4-02B7-9D0CD05FCDFE}"/>
              </a:ext>
            </a:extLst>
          </p:cNvPr>
          <p:cNvSpPr>
            <a:spLocks noGrp="1"/>
          </p:cNvSpPr>
          <p:nvPr>
            <p:ph type="title"/>
          </p:nvPr>
        </p:nvSpPr>
        <p:spPr>
          <a:xfrm>
            <a:off x="841249" y="810563"/>
            <a:ext cx="3426594" cy="4761237"/>
          </a:xfrm>
        </p:spPr>
        <p:txBody>
          <a:bodyPr anchor="t">
            <a:normAutofit/>
          </a:bodyPr>
          <a:lstStyle/>
          <a:p>
            <a:r>
              <a:rPr lang="en-US" dirty="0"/>
              <a:t>On a practical level…</a:t>
            </a:r>
          </a:p>
        </p:txBody>
      </p:sp>
      <p:cxnSp>
        <p:nvCxnSpPr>
          <p:cNvPr id="37" name="Main Horizontal Connector">
            <a:extLst>
              <a:ext uri="{FF2B5EF4-FFF2-40B4-BE49-F238E27FC236}">
                <a16:creationId xmlns:a16="http://schemas.microsoft.com/office/drawing/2014/main" id="{85F2753B-199B-4FF0-838F-41E8D058E9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604AB19-8820-4859-AA1B-09DD1F3E8B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6300" y="340658"/>
            <a:ext cx="0" cy="57015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9" name="Content Placeholder 2">
            <a:extLst>
              <a:ext uri="{FF2B5EF4-FFF2-40B4-BE49-F238E27FC236}">
                <a16:creationId xmlns:a16="http://schemas.microsoft.com/office/drawing/2014/main" id="{11A19632-F1BA-4080-03A2-EE41499F15E6}"/>
              </a:ext>
            </a:extLst>
          </p:cNvPr>
          <p:cNvGraphicFramePr>
            <a:graphicFrameLocks noGrp="1"/>
          </p:cNvGraphicFramePr>
          <p:nvPr>
            <p:ph idx="1"/>
            <p:extLst>
              <p:ext uri="{D42A27DB-BD31-4B8C-83A1-F6EECF244321}">
                <p14:modId xmlns:p14="http://schemas.microsoft.com/office/powerpoint/2010/main" val="1140292939"/>
              </p:ext>
            </p:extLst>
          </p:nvPr>
        </p:nvGraphicFramePr>
        <p:xfrm>
          <a:off x="5046663" y="811213"/>
          <a:ext cx="5283200" cy="4760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3749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ain Frame">
            <a:extLst>
              <a:ext uri="{FF2B5EF4-FFF2-40B4-BE49-F238E27FC236}">
                <a16:creationId xmlns:a16="http://schemas.microsoft.com/office/drawing/2014/main" id="{8B3D301E-EEB6-4474-BFB1-FCD7A1F30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BB78C-A4FD-24FF-99A3-3D6B060724F5}"/>
              </a:ext>
            </a:extLst>
          </p:cNvPr>
          <p:cNvSpPr>
            <a:spLocks noGrp="1"/>
          </p:cNvSpPr>
          <p:nvPr>
            <p:ph type="title"/>
          </p:nvPr>
        </p:nvSpPr>
        <p:spPr>
          <a:xfrm>
            <a:off x="841248" y="552782"/>
            <a:ext cx="9489000" cy="1325563"/>
          </a:xfrm>
        </p:spPr>
        <p:txBody>
          <a:bodyPr>
            <a:normAutofit/>
          </a:bodyPr>
          <a:lstStyle/>
          <a:p>
            <a:r>
              <a:rPr lang="en-US" dirty="0"/>
              <a:t>Nashville Numbers 101</a:t>
            </a:r>
          </a:p>
        </p:txBody>
      </p:sp>
      <p:pic>
        <p:nvPicPr>
          <p:cNvPr id="5" name="Content Placeholder 4" descr="A diagram of a piano keyboard&#10;&#10;Description automatically generated">
            <a:extLst>
              <a:ext uri="{FF2B5EF4-FFF2-40B4-BE49-F238E27FC236}">
                <a16:creationId xmlns:a16="http://schemas.microsoft.com/office/drawing/2014/main" id="{A48A9068-2BCB-ACDE-5714-3F8F48DD8EA7}"/>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2084077" y="2096199"/>
            <a:ext cx="7095102" cy="3563248"/>
          </a:xfrm>
        </p:spPr>
      </p:pic>
      <p:cxnSp>
        <p:nvCxnSpPr>
          <p:cNvPr id="12" name="Main Horizontal Connector">
            <a:extLst>
              <a:ext uri="{FF2B5EF4-FFF2-40B4-BE49-F238E27FC236}">
                <a16:creationId xmlns:a16="http://schemas.microsoft.com/office/drawing/2014/main" id="{85F2753B-199B-4FF0-838F-41E8D058E9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903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8F88B3-D6CC-A582-03C8-CE7B988498A7}"/>
            </a:ext>
          </a:extLst>
        </p:cNvPr>
        <p:cNvGrpSpPr/>
        <p:nvPr/>
      </p:nvGrpSpPr>
      <p:grpSpPr>
        <a:xfrm>
          <a:off x="0" y="0"/>
          <a:ext cx="0" cy="0"/>
          <a:chOff x="0" y="0"/>
          <a:chExt cx="0" cy="0"/>
        </a:xfrm>
      </p:grpSpPr>
      <p:sp useBgFill="1">
        <p:nvSpPr>
          <p:cNvPr id="36"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2F1837-9740-7203-1F77-773282BFB40D}"/>
              </a:ext>
            </a:extLst>
          </p:cNvPr>
          <p:cNvSpPr>
            <a:spLocks noGrp="1"/>
          </p:cNvSpPr>
          <p:nvPr>
            <p:ph type="title"/>
          </p:nvPr>
        </p:nvSpPr>
        <p:spPr>
          <a:xfrm>
            <a:off x="841248" y="552782"/>
            <a:ext cx="9310924" cy="1154711"/>
          </a:xfrm>
        </p:spPr>
        <p:txBody>
          <a:bodyPr>
            <a:normAutofit/>
          </a:bodyPr>
          <a:lstStyle/>
          <a:p>
            <a:r>
              <a:rPr lang="en-US" dirty="0"/>
              <a:t>Nashville Numbers 101</a:t>
            </a:r>
          </a:p>
        </p:txBody>
      </p:sp>
      <p:sp>
        <p:nvSpPr>
          <p:cNvPr id="18" name="Content Placeholder 17">
            <a:extLst>
              <a:ext uri="{FF2B5EF4-FFF2-40B4-BE49-F238E27FC236}">
                <a16:creationId xmlns:a16="http://schemas.microsoft.com/office/drawing/2014/main" id="{77A6145A-FC2A-FE02-6433-608ACA20DB85}"/>
              </a:ext>
            </a:extLst>
          </p:cNvPr>
          <p:cNvSpPr>
            <a:spLocks noGrp="1"/>
          </p:cNvSpPr>
          <p:nvPr>
            <p:ph idx="1"/>
          </p:nvPr>
        </p:nvSpPr>
        <p:spPr>
          <a:xfrm>
            <a:off x="841248" y="2391995"/>
            <a:ext cx="3480355" cy="3174788"/>
          </a:xfrm>
        </p:spPr>
        <p:txBody>
          <a:bodyPr anchor="t">
            <a:normAutofit/>
          </a:bodyPr>
          <a:lstStyle/>
          <a:p>
            <a:pPr marL="0" indent="0" algn="r">
              <a:lnSpc>
                <a:spcPct val="100000"/>
              </a:lnSpc>
              <a:spcBef>
                <a:spcPts val="0"/>
              </a:spcBef>
              <a:buNone/>
            </a:pPr>
            <a:r>
              <a:rPr lang="en-US" sz="1400" i="1" dirty="0"/>
              <a:t>W = Whole step</a:t>
            </a:r>
          </a:p>
          <a:p>
            <a:pPr marL="0" indent="0" algn="r">
              <a:lnSpc>
                <a:spcPct val="100000"/>
              </a:lnSpc>
              <a:spcBef>
                <a:spcPts val="0"/>
              </a:spcBef>
              <a:buNone/>
            </a:pPr>
            <a:r>
              <a:rPr lang="en-US" sz="1400" i="1" dirty="0"/>
              <a:t>H = Half Step</a:t>
            </a:r>
          </a:p>
          <a:p>
            <a:pPr marL="0" indent="0">
              <a:buNone/>
            </a:pPr>
            <a:r>
              <a:rPr lang="en-US" dirty="0"/>
              <a:t>Major Scale Builder:</a:t>
            </a:r>
          </a:p>
          <a:p>
            <a:pPr marL="0" indent="0">
              <a:buNone/>
            </a:pPr>
            <a:r>
              <a:rPr lang="en-US" dirty="0"/>
              <a:t>WWH W WWH</a:t>
            </a:r>
          </a:p>
          <a:p>
            <a:pPr marL="0" indent="0">
              <a:buNone/>
            </a:pPr>
            <a:r>
              <a:rPr lang="en-US" dirty="0"/>
              <a:t>___________</a:t>
            </a:r>
          </a:p>
          <a:p>
            <a:pPr marL="0" indent="0" algn="l">
              <a:buNone/>
            </a:pPr>
            <a:r>
              <a:rPr lang="en-US" sz="1600" dirty="0"/>
              <a:t>C Major: C - D - E - F - G - A - B - C</a:t>
            </a:r>
          </a:p>
          <a:p>
            <a:pPr marL="0" indent="0" algn="l">
              <a:buNone/>
            </a:pPr>
            <a:r>
              <a:rPr lang="en-US" sz="1600" dirty="0"/>
              <a:t>Number: 1 – 2 – 3 – 4 – 5 – 6 – 7 – 1  </a:t>
            </a:r>
          </a:p>
        </p:txBody>
      </p:sp>
      <p:pic>
        <p:nvPicPr>
          <p:cNvPr id="5" name="Content Placeholder 4" descr="A diagram of a piano keyboard&#10;&#10;Description automatically generated">
            <a:extLst>
              <a:ext uri="{FF2B5EF4-FFF2-40B4-BE49-F238E27FC236}">
                <a16:creationId xmlns:a16="http://schemas.microsoft.com/office/drawing/2014/main" id="{6C7148E4-B4DF-898A-AFC5-4CE5BE7C7ABF}"/>
              </a:ext>
            </a:extLst>
          </p:cNvPr>
          <p:cNvPicPr>
            <a:picLocks noChangeAspect="1"/>
          </p:cNvPicPr>
          <p:nvPr/>
        </p:nvPicPr>
        <p:blipFill>
          <a:blip r:embed="rId3">
            <a:extLst>
              <a:ext uri="{837473B0-CC2E-450A-ABE3-18F120FF3D39}">
                <a1611:picAttrSrcUrl xmlns:a1611="http://schemas.microsoft.com/office/drawing/2016/11/main" r:id="rId4"/>
              </a:ext>
            </a:extLst>
          </a:blip>
          <a:srcRect r="107"/>
          <a:stretch/>
        </p:blipFill>
        <p:spPr>
          <a:xfrm>
            <a:off x="4858085" y="2391995"/>
            <a:ext cx="5852514" cy="2944039"/>
          </a:xfrm>
          <a:prstGeom prst="rect">
            <a:avLst/>
          </a:prstGeom>
        </p:spPr>
      </p:pic>
      <p:sp>
        <p:nvSpPr>
          <p:cNvPr id="38" name="Main Frame">
            <a:extLst>
              <a:ext uri="{FF2B5EF4-FFF2-40B4-BE49-F238E27FC236}">
                <a16:creationId xmlns:a16="http://schemas.microsoft.com/office/drawing/2014/main" id="{8B3D301E-EEB6-4474-BFB1-FCD7A1F30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Main Horizontal Connector">
            <a:extLst>
              <a:ext uri="{FF2B5EF4-FFF2-40B4-BE49-F238E27FC236}">
                <a16:creationId xmlns:a16="http://schemas.microsoft.com/office/drawing/2014/main" id="{85F2753B-199B-4FF0-838F-41E8D058E9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A245249-2F4C-4F85-AB62-095DBE5249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4" y="1911349"/>
            <a:ext cx="103809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2D08E46-4633-48DB-9AC2-D98F115E43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6300" y="1905000"/>
            <a:ext cx="0" cy="41424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5" end="5"/>
                                            </p:txEl>
                                          </p:spTgt>
                                        </p:tgtEl>
                                        <p:attrNameLst>
                                          <p:attrName>style.visibility</p:attrName>
                                        </p:attrNameLst>
                                      </p:cBhvr>
                                      <p:to>
                                        <p:strVal val="visible"/>
                                      </p:to>
                                    </p:set>
                                    <p:anim calcmode="lin" valueType="num">
                                      <p:cBhvr additive="base">
                                        <p:cTn id="7"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xEl>
                                              <p:pRg st="6" end="6"/>
                                            </p:txEl>
                                          </p:spTgt>
                                        </p:tgtEl>
                                        <p:attrNameLst>
                                          <p:attrName>style.visibility</p:attrName>
                                        </p:attrNameLst>
                                      </p:cBhvr>
                                      <p:to>
                                        <p:strVal val="visible"/>
                                      </p:to>
                                    </p:set>
                                    <p:anim calcmode="lin" valueType="num">
                                      <p:cBhvr additive="base">
                                        <p:cTn id="13"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2079AA-860E-DCE7-EEFF-0372FAD4955F}"/>
            </a:ext>
          </a:extLst>
        </p:cNvPr>
        <p:cNvGrpSpPr/>
        <p:nvPr/>
      </p:nvGrpSpPr>
      <p:grpSpPr>
        <a:xfrm>
          <a:off x="0" y="0"/>
          <a:ext cx="0" cy="0"/>
          <a:chOff x="0" y="0"/>
          <a:chExt cx="0" cy="0"/>
        </a:xfrm>
      </p:grpSpPr>
      <p:sp useBgFill="1">
        <p:nvSpPr>
          <p:cNvPr id="36" name="Background Fill">
            <a:extLst>
              <a:ext uri="{FF2B5EF4-FFF2-40B4-BE49-F238E27FC236}">
                <a16:creationId xmlns:a16="http://schemas.microsoft.com/office/drawing/2014/main" id="{7A99D007-B8E4-E0EC-FF42-A055CEAC2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7CA823-6BC1-244B-C074-4A0EDBDB0A56}"/>
              </a:ext>
            </a:extLst>
          </p:cNvPr>
          <p:cNvSpPr>
            <a:spLocks noGrp="1"/>
          </p:cNvSpPr>
          <p:nvPr>
            <p:ph type="title"/>
          </p:nvPr>
        </p:nvSpPr>
        <p:spPr>
          <a:xfrm>
            <a:off x="841248" y="552782"/>
            <a:ext cx="9310924" cy="1154711"/>
          </a:xfrm>
        </p:spPr>
        <p:txBody>
          <a:bodyPr>
            <a:normAutofit/>
          </a:bodyPr>
          <a:lstStyle/>
          <a:p>
            <a:r>
              <a:rPr lang="en-US" dirty="0"/>
              <a:t>Nashville Numbers 101</a:t>
            </a:r>
          </a:p>
        </p:txBody>
      </p:sp>
      <p:sp>
        <p:nvSpPr>
          <p:cNvPr id="18" name="Content Placeholder 17">
            <a:extLst>
              <a:ext uri="{FF2B5EF4-FFF2-40B4-BE49-F238E27FC236}">
                <a16:creationId xmlns:a16="http://schemas.microsoft.com/office/drawing/2014/main" id="{381C476E-830D-63D7-C313-F51492B71ECD}"/>
              </a:ext>
            </a:extLst>
          </p:cNvPr>
          <p:cNvSpPr>
            <a:spLocks noGrp="1"/>
          </p:cNvSpPr>
          <p:nvPr>
            <p:ph idx="1"/>
          </p:nvPr>
        </p:nvSpPr>
        <p:spPr>
          <a:xfrm>
            <a:off x="841248" y="2391995"/>
            <a:ext cx="3480355" cy="3174788"/>
          </a:xfrm>
        </p:spPr>
        <p:txBody>
          <a:bodyPr anchor="t">
            <a:normAutofit/>
          </a:bodyPr>
          <a:lstStyle/>
          <a:p>
            <a:pPr marL="0" indent="0" algn="r">
              <a:lnSpc>
                <a:spcPct val="100000"/>
              </a:lnSpc>
              <a:spcBef>
                <a:spcPts val="0"/>
              </a:spcBef>
              <a:buNone/>
            </a:pPr>
            <a:r>
              <a:rPr lang="en-US" sz="1400" i="1" dirty="0"/>
              <a:t>W = Whole step</a:t>
            </a:r>
          </a:p>
          <a:p>
            <a:pPr marL="0" indent="0" algn="r">
              <a:lnSpc>
                <a:spcPct val="100000"/>
              </a:lnSpc>
              <a:spcBef>
                <a:spcPts val="0"/>
              </a:spcBef>
              <a:buNone/>
            </a:pPr>
            <a:r>
              <a:rPr lang="en-US" sz="1400" i="1" dirty="0"/>
              <a:t>H = Half Step</a:t>
            </a:r>
          </a:p>
          <a:p>
            <a:pPr marL="0" indent="0">
              <a:buNone/>
            </a:pPr>
            <a:r>
              <a:rPr lang="en-US" dirty="0"/>
              <a:t>Major Scale Builder:</a:t>
            </a:r>
          </a:p>
          <a:p>
            <a:pPr marL="0" indent="0">
              <a:buNone/>
            </a:pPr>
            <a:r>
              <a:rPr lang="en-US" dirty="0"/>
              <a:t>WWH W WWH</a:t>
            </a:r>
          </a:p>
          <a:p>
            <a:pPr marL="0" indent="0">
              <a:buNone/>
            </a:pPr>
            <a:r>
              <a:rPr lang="en-US" dirty="0"/>
              <a:t>___________</a:t>
            </a:r>
          </a:p>
          <a:p>
            <a:pPr marL="0" indent="0" algn="l">
              <a:buNone/>
            </a:pPr>
            <a:r>
              <a:rPr lang="en-US" sz="1600" dirty="0"/>
              <a:t>A Major: A - B - C# - D - E - F# - G# - A</a:t>
            </a:r>
          </a:p>
          <a:p>
            <a:pPr marL="0" indent="0" algn="l">
              <a:buNone/>
            </a:pPr>
            <a:r>
              <a:rPr lang="en-US" sz="1600" dirty="0"/>
              <a:t>Number: 1 – 2 – 3 – 4 – 5 – 6 – 7 – 1  </a:t>
            </a:r>
          </a:p>
        </p:txBody>
      </p:sp>
      <p:pic>
        <p:nvPicPr>
          <p:cNvPr id="5" name="Content Placeholder 4" descr="A diagram of a piano keyboard&#10;&#10;Description automatically generated">
            <a:extLst>
              <a:ext uri="{FF2B5EF4-FFF2-40B4-BE49-F238E27FC236}">
                <a16:creationId xmlns:a16="http://schemas.microsoft.com/office/drawing/2014/main" id="{1DD7C5C1-5DC3-71E9-04BE-FD82D6F04458}"/>
              </a:ext>
            </a:extLst>
          </p:cNvPr>
          <p:cNvPicPr>
            <a:picLocks noChangeAspect="1"/>
          </p:cNvPicPr>
          <p:nvPr/>
        </p:nvPicPr>
        <p:blipFill>
          <a:blip r:embed="rId3">
            <a:extLst>
              <a:ext uri="{837473B0-CC2E-450A-ABE3-18F120FF3D39}">
                <a1611:picAttrSrcUrl xmlns:a1611="http://schemas.microsoft.com/office/drawing/2016/11/main" r:id="rId4"/>
              </a:ext>
            </a:extLst>
          </a:blip>
          <a:srcRect r="107"/>
          <a:stretch/>
        </p:blipFill>
        <p:spPr>
          <a:xfrm>
            <a:off x="4858085" y="2391995"/>
            <a:ext cx="5852514" cy="2944039"/>
          </a:xfrm>
          <a:prstGeom prst="rect">
            <a:avLst/>
          </a:prstGeom>
        </p:spPr>
      </p:pic>
      <p:sp>
        <p:nvSpPr>
          <p:cNvPr id="38" name="Main Frame">
            <a:extLst>
              <a:ext uri="{FF2B5EF4-FFF2-40B4-BE49-F238E27FC236}">
                <a16:creationId xmlns:a16="http://schemas.microsoft.com/office/drawing/2014/main" id="{1DE37F22-3605-F2A5-69DC-B3FC7CA65D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Main Horizontal Connector">
            <a:extLst>
              <a:ext uri="{FF2B5EF4-FFF2-40B4-BE49-F238E27FC236}">
                <a16:creationId xmlns:a16="http://schemas.microsoft.com/office/drawing/2014/main" id="{F60E0828-5ADB-FF2E-ED8D-A1CB3EFC91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Main Vertical Connector">
            <a:extLst>
              <a:ext uri="{FF2B5EF4-FFF2-40B4-BE49-F238E27FC236}">
                <a16:creationId xmlns:a16="http://schemas.microsoft.com/office/drawing/2014/main" id="{2644E842-D17F-8B25-CF02-DA1805EC8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708C9E2-CEBE-0737-ADCA-D85657034D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4" y="1911349"/>
            <a:ext cx="103809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5AE6570-90D1-4D0B-4841-4A7B4A1728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6300" y="1905000"/>
            <a:ext cx="0" cy="41424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71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5" end="5"/>
                                            </p:txEl>
                                          </p:spTgt>
                                        </p:tgtEl>
                                        <p:attrNameLst>
                                          <p:attrName>style.visibility</p:attrName>
                                        </p:attrNameLst>
                                      </p:cBhvr>
                                      <p:to>
                                        <p:strVal val="visible"/>
                                      </p:to>
                                    </p:set>
                                    <p:anim calcmode="lin" valueType="num">
                                      <p:cBhvr additive="base">
                                        <p:cTn id="7"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xEl>
                                              <p:pRg st="6" end="6"/>
                                            </p:txEl>
                                          </p:spTgt>
                                        </p:tgtEl>
                                        <p:attrNameLst>
                                          <p:attrName>style.visibility</p:attrName>
                                        </p:attrNameLst>
                                      </p:cBhvr>
                                      <p:to>
                                        <p:strVal val="visible"/>
                                      </p:to>
                                    </p:set>
                                    <p:anim calcmode="lin" valueType="num">
                                      <p:cBhvr additive="base">
                                        <p:cTn id="13"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421E1C-6D6B-AC77-5D57-30B4F2638BFF}"/>
            </a:ext>
          </a:extLst>
        </p:cNvPr>
        <p:cNvGrpSpPr/>
        <p:nvPr/>
      </p:nvGrpSpPr>
      <p:grpSpPr>
        <a:xfrm>
          <a:off x="0" y="0"/>
          <a:ext cx="0" cy="0"/>
          <a:chOff x="0" y="0"/>
          <a:chExt cx="0" cy="0"/>
        </a:xfrm>
      </p:grpSpPr>
      <p:sp useBgFill="1">
        <p:nvSpPr>
          <p:cNvPr id="51"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C0A516-A6F3-20E6-4FF6-635E5955B447}"/>
              </a:ext>
            </a:extLst>
          </p:cNvPr>
          <p:cNvSpPr>
            <a:spLocks noGrp="1"/>
          </p:cNvSpPr>
          <p:nvPr>
            <p:ph type="title"/>
          </p:nvPr>
        </p:nvSpPr>
        <p:spPr>
          <a:xfrm>
            <a:off x="841248" y="810562"/>
            <a:ext cx="4302878" cy="2366391"/>
          </a:xfrm>
        </p:spPr>
        <p:txBody>
          <a:bodyPr anchor="t">
            <a:normAutofit/>
          </a:bodyPr>
          <a:lstStyle/>
          <a:p>
            <a:r>
              <a:rPr lang="en-US" dirty="0"/>
              <a:t>Nashville</a:t>
            </a:r>
            <a:br>
              <a:rPr lang="en-US" dirty="0"/>
            </a:br>
            <a:r>
              <a:rPr lang="en-US" dirty="0"/>
              <a:t>Numbers 101</a:t>
            </a:r>
          </a:p>
        </p:txBody>
      </p:sp>
      <p:pic>
        <p:nvPicPr>
          <p:cNvPr id="5" name="Content Placeholder 4" descr="A diagram of a piano keyboard&#10;&#10;Description automatically generated">
            <a:extLst>
              <a:ext uri="{FF2B5EF4-FFF2-40B4-BE49-F238E27FC236}">
                <a16:creationId xmlns:a16="http://schemas.microsoft.com/office/drawing/2014/main" id="{54AAE08E-F0D9-7FBE-0E77-757BAC3DA4FF}"/>
              </a:ext>
            </a:extLst>
          </p:cNvPr>
          <p:cNvPicPr>
            <a:picLocks noChangeAspect="1"/>
          </p:cNvPicPr>
          <p:nvPr/>
        </p:nvPicPr>
        <p:blipFill>
          <a:blip r:embed="rId3">
            <a:extLst>
              <a:ext uri="{837473B0-CC2E-450A-ABE3-18F120FF3D39}">
                <a1611:picAttrSrcUrl xmlns:a1611="http://schemas.microsoft.com/office/drawing/2016/11/main" r:id="rId4"/>
              </a:ext>
            </a:extLst>
          </a:blip>
          <a:srcRect r="107"/>
          <a:stretch/>
        </p:blipFill>
        <p:spPr>
          <a:xfrm>
            <a:off x="367744" y="3429000"/>
            <a:ext cx="5194853" cy="2613212"/>
          </a:xfrm>
          <a:prstGeom prst="rect">
            <a:avLst/>
          </a:prstGeom>
        </p:spPr>
      </p:pic>
      <p:sp>
        <p:nvSpPr>
          <p:cNvPr id="18" name="Content Placeholder 17">
            <a:extLst>
              <a:ext uri="{FF2B5EF4-FFF2-40B4-BE49-F238E27FC236}">
                <a16:creationId xmlns:a16="http://schemas.microsoft.com/office/drawing/2014/main" id="{86AF00CB-2583-AC40-A575-C981C78CC1B4}"/>
              </a:ext>
            </a:extLst>
          </p:cNvPr>
          <p:cNvSpPr>
            <a:spLocks noGrp="1"/>
          </p:cNvSpPr>
          <p:nvPr>
            <p:ph idx="1"/>
          </p:nvPr>
        </p:nvSpPr>
        <p:spPr>
          <a:xfrm>
            <a:off x="5981050" y="810562"/>
            <a:ext cx="4349198" cy="5033021"/>
          </a:xfrm>
        </p:spPr>
        <p:txBody>
          <a:bodyPr>
            <a:normAutofit/>
          </a:bodyPr>
          <a:lstStyle/>
          <a:p>
            <a:pPr marL="0" indent="0">
              <a:buNone/>
            </a:pPr>
            <a:r>
              <a:rPr lang="en-US" dirty="0"/>
              <a:t>C Major: C - D - E - F - G - A - B - C</a:t>
            </a:r>
          </a:p>
          <a:p>
            <a:pPr marL="0" indent="0">
              <a:buNone/>
            </a:pPr>
            <a:r>
              <a:rPr lang="en-US" dirty="0"/>
              <a:t>Number: 1 – 2 – 3 – 4 – 5 – 6 – 7 – 1  </a:t>
            </a:r>
          </a:p>
          <a:p>
            <a:pPr marL="0" indent="0">
              <a:buNone/>
            </a:pPr>
            <a:r>
              <a:rPr lang="en-US" dirty="0"/>
              <a:t>________________</a:t>
            </a:r>
          </a:p>
          <a:p>
            <a:pPr marL="0" indent="0">
              <a:buNone/>
            </a:pPr>
            <a:r>
              <a:rPr lang="en-US" b="1" u="sng" dirty="0"/>
              <a:t>Building Chords (Triads)</a:t>
            </a:r>
          </a:p>
          <a:p>
            <a:pPr marL="0" indent="0">
              <a:buNone/>
            </a:pPr>
            <a:r>
              <a:rPr lang="en-US" dirty="0"/>
              <a:t>C chord:    C - E - G         </a:t>
            </a:r>
          </a:p>
          <a:p>
            <a:pPr marL="0" indent="0">
              <a:buNone/>
            </a:pPr>
            <a:r>
              <a:rPr lang="en-US" dirty="0"/>
              <a:t>1 chord:     1 - 3 - 5          </a:t>
            </a:r>
          </a:p>
          <a:p>
            <a:pPr marL="0" indent="0">
              <a:buNone/>
            </a:pPr>
            <a:endParaRPr lang="en-US" dirty="0"/>
          </a:p>
          <a:p>
            <a:pPr marL="0" indent="0">
              <a:buNone/>
            </a:pPr>
            <a:r>
              <a:rPr lang="en-US" dirty="0"/>
              <a:t>A chord:     A - C - E        </a:t>
            </a:r>
          </a:p>
          <a:p>
            <a:pPr marL="0" indent="0">
              <a:buNone/>
            </a:pPr>
            <a:r>
              <a:rPr lang="en-US" dirty="0"/>
              <a:t>6 chord:      6 - 1 - 3</a:t>
            </a:r>
          </a:p>
        </p:txBody>
      </p:sp>
      <p:sp>
        <p:nvSpPr>
          <p:cNvPr id="53" name="Main Frame">
            <a:extLst>
              <a:ext uri="{FF2B5EF4-FFF2-40B4-BE49-F238E27FC236}">
                <a16:creationId xmlns:a16="http://schemas.microsoft.com/office/drawing/2014/main" id="{8B3D301E-EEB6-4474-BFB1-FCD7A1F30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Main Horizontal Connector">
            <a:extLst>
              <a:ext uri="{FF2B5EF4-FFF2-40B4-BE49-F238E27FC236}">
                <a16:creationId xmlns:a16="http://schemas.microsoft.com/office/drawing/2014/main" id="{85F2753B-199B-4FF0-838F-41E8D058E9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EF981EB-9E9C-48FA-8C2D-89F17D414B4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62600" y="340658"/>
            <a:ext cx="0" cy="57015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792CC31-EC4E-42AE-A81A-0EF0895F70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4" y="3429000"/>
            <a:ext cx="51948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66B763D-D53F-03E1-4F9F-B0B12E35A073}"/>
              </a:ext>
            </a:extLst>
          </p:cNvPr>
          <p:cNvSpPr txBox="1"/>
          <p:nvPr/>
        </p:nvSpPr>
        <p:spPr>
          <a:xfrm>
            <a:off x="8416886" y="2957740"/>
            <a:ext cx="1013552" cy="369332"/>
          </a:xfrm>
          <a:prstGeom prst="rect">
            <a:avLst/>
          </a:prstGeom>
          <a:noFill/>
        </p:spPr>
        <p:txBody>
          <a:bodyPr wrap="square" rtlCol="0">
            <a:spAutoFit/>
          </a:bodyPr>
          <a:lstStyle/>
          <a:p>
            <a:r>
              <a:rPr lang="en-US" dirty="0"/>
              <a:t>(Major)</a:t>
            </a:r>
          </a:p>
        </p:txBody>
      </p:sp>
      <p:sp>
        <p:nvSpPr>
          <p:cNvPr id="4" name="TextBox 3">
            <a:extLst>
              <a:ext uri="{FF2B5EF4-FFF2-40B4-BE49-F238E27FC236}">
                <a16:creationId xmlns:a16="http://schemas.microsoft.com/office/drawing/2014/main" id="{6DBD7FF6-0FD1-B73E-0734-A15E0A8C5E09}"/>
              </a:ext>
            </a:extLst>
          </p:cNvPr>
          <p:cNvSpPr txBox="1"/>
          <p:nvPr/>
        </p:nvSpPr>
        <p:spPr>
          <a:xfrm>
            <a:off x="8527055" y="4560270"/>
            <a:ext cx="1013552" cy="369332"/>
          </a:xfrm>
          <a:prstGeom prst="rect">
            <a:avLst/>
          </a:prstGeom>
          <a:noFill/>
        </p:spPr>
        <p:txBody>
          <a:bodyPr wrap="square" rtlCol="0">
            <a:spAutoFit/>
          </a:bodyPr>
          <a:lstStyle/>
          <a:p>
            <a:r>
              <a:rPr lang="en-US" dirty="0"/>
              <a:t>(minor)</a:t>
            </a:r>
          </a:p>
        </p:txBody>
      </p:sp>
    </p:spTree>
    <p:extLst>
      <p:ext uri="{BB962C8B-B14F-4D97-AF65-F5344CB8AC3E}">
        <p14:creationId xmlns:p14="http://schemas.microsoft.com/office/powerpoint/2010/main" val="254114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4" end="4"/>
                                            </p:txEl>
                                          </p:spTgt>
                                        </p:tgtEl>
                                        <p:attrNameLst>
                                          <p:attrName>style.visibility</p:attrName>
                                        </p:attrNameLst>
                                      </p:cBhvr>
                                      <p:to>
                                        <p:strVal val="visible"/>
                                      </p:to>
                                    </p:set>
                                    <p:anim calcmode="lin" valueType="num">
                                      <p:cBhvr additive="base">
                                        <p:cTn id="7"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xEl>
                                              <p:pRg st="5" end="5"/>
                                            </p:txEl>
                                          </p:spTgt>
                                        </p:tgtEl>
                                        <p:attrNameLst>
                                          <p:attrName>style.visibility</p:attrName>
                                        </p:attrNameLst>
                                      </p:cBhvr>
                                      <p:to>
                                        <p:strVal val="visible"/>
                                      </p:to>
                                    </p:set>
                                    <p:anim calcmode="lin" valueType="num">
                                      <p:cBhvr additive="base">
                                        <p:cTn id="11"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
                                            <p:txEl>
                                              <p:pRg st="7" end="7"/>
                                            </p:txEl>
                                          </p:spTgt>
                                        </p:tgtEl>
                                        <p:attrNameLst>
                                          <p:attrName>style.visibility</p:attrName>
                                        </p:attrNameLst>
                                      </p:cBhvr>
                                      <p:to>
                                        <p:strVal val="visible"/>
                                      </p:to>
                                    </p:set>
                                    <p:anim calcmode="lin" valueType="num">
                                      <p:cBhvr additive="base">
                                        <p:cTn id="17" dur="500" fill="hold"/>
                                        <p:tgtEl>
                                          <p:spTgt spid="18">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
                                            <p:txEl>
                                              <p:pRg st="8" end="8"/>
                                            </p:txEl>
                                          </p:spTgt>
                                        </p:tgtEl>
                                        <p:attrNameLst>
                                          <p:attrName>style.visibility</p:attrName>
                                        </p:attrNameLst>
                                      </p:cBhvr>
                                      <p:to>
                                        <p:strVal val="visible"/>
                                      </p:to>
                                    </p:set>
                                    <p:anim calcmode="lin" valueType="num">
                                      <p:cBhvr additive="base">
                                        <p:cTn id="21" dur="500" fill="hold"/>
                                        <p:tgtEl>
                                          <p:spTgt spid="18">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 calcmode="lin" valueType="num">
                                      <p:cBhvr additive="base">
                                        <p:cTn id="3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ain Frame">
            <a:extLst>
              <a:ext uri="{FF2B5EF4-FFF2-40B4-BE49-F238E27FC236}">
                <a16:creationId xmlns:a16="http://schemas.microsoft.com/office/drawing/2014/main" id="{8B3D301E-EEB6-4474-BFB1-FCD7A1F30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897E14-08FA-AE0B-93CB-A9AD020DE870}"/>
              </a:ext>
            </a:extLst>
          </p:cNvPr>
          <p:cNvSpPr>
            <a:spLocks noGrp="1"/>
          </p:cNvSpPr>
          <p:nvPr>
            <p:ph type="title"/>
          </p:nvPr>
        </p:nvSpPr>
        <p:spPr>
          <a:xfrm>
            <a:off x="841248" y="800402"/>
            <a:ext cx="3426591" cy="2390663"/>
          </a:xfrm>
        </p:spPr>
        <p:txBody>
          <a:bodyPr anchor="t">
            <a:normAutofit fontScale="90000"/>
          </a:bodyPr>
          <a:lstStyle/>
          <a:p>
            <a:r>
              <a:rPr lang="en-US" sz="4900" dirty="0"/>
              <a:t>Nashville Numbers</a:t>
            </a:r>
            <a:br>
              <a:rPr lang="en-US" sz="4900" dirty="0"/>
            </a:br>
            <a:r>
              <a:rPr lang="en-US" sz="4900" dirty="0"/>
              <a:t>101</a:t>
            </a:r>
            <a:br>
              <a:rPr lang="en-US" dirty="0"/>
            </a:br>
            <a:br>
              <a:rPr lang="en-US" dirty="0"/>
            </a:br>
            <a:br>
              <a:rPr lang="en-US" dirty="0"/>
            </a:br>
            <a:br>
              <a:rPr lang="en-US" sz="1400" dirty="0"/>
            </a:br>
            <a:br>
              <a:rPr lang="en-US" sz="1400" dirty="0"/>
            </a:br>
            <a:endParaRPr lang="en-US" dirty="0"/>
          </a:p>
        </p:txBody>
      </p:sp>
      <p:cxnSp>
        <p:nvCxnSpPr>
          <p:cNvPr id="12" name="Main Horizontal Connector">
            <a:extLst>
              <a:ext uri="{FF2B5EF4-FFF2-40B4-BE49-F238E27FC236}">
                <a16:creationId xmlns:a16="http://schemas.microsoft.com/office/drawing/2014/main" id="{85F2753B-199B-4FF0-838F-41E8D058E9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0BA3454-A69E-4475-A906-0E452A63E2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6300" y="345884"/>
            <a:ext cx="0" cy="57015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AEF33EE-3424-670C-F889-C8EEB62CC8F5}"/>
              </a:ext>
            </a:extLst>
          </p:cNvPr>
          <p:cNvSpPr>
            <a:spLocks noGrp="1"/>
          </p:cNvSpPr>
          <p:nvPr>
            <p:ph idx="1"/>
          </p:nvPr>
        </p:nvSpPr>
        <p:spPr>
          <a:xfrm>
            <a:off x="5104750" y="810563"/>
            <a:ext cx="5225497" cy="4771396"/>
          </a:xfrm>
        </p:spPr>
        <p:txBody>
          <a:bodyPr anchor="t">
            <a:normAutofit/>
          </a:bodyPr>
          <a:lstStyle/>
          <a:p>
            <a:pPr marL="0" indent="0">
              <a:buNone/>
            </a:pPr>
            <a:r>
              <a:rPr lang="en-US" b="1" u="sng" dirty="0"/>
              <a:t>Building Chords (Continued)</a:t>
            </a:r>
          </a:p>
          <a:p>
            <a:pPr marL="0" indent="0">
              <a:buNone/>
            </a:pPr>
            <a:r>
              <a:rPr lang="en-US" b="1" dirty="0"/>
              <a:t>Key of C Scale</a:t>
            </a:r>
            <a:r>
              <a:rPr lang="en-US" dirty="0"/>
              <a:t>: C - D - E - F - G - A - B - C</a:t>
            </a:r>
          </a:p>
          <a:p>
            <a:pPr marL="0" indent="0">
              <a:buNone/>
            </a:pPr>
            <a:r>
              <a:rPr lang="en-US" dirty="0"/>
              <a:t>C chord = 1 chord (Major)</a:t>
            </a:r>
          </a:p>
          <a:p>
            <a:pPr marL="0" indent="0">
              <a:buNone/>
            </a:pPr>
            <a:r>
              <a:rPr lang="en-US" dirty="0"/>
              <a:t>Dm chord = 2m chord</a:t>
            </a:r>
          </a:p>
          <a:p>
            <a:pPr marL="0" indent="0">
              <a:buNone/>
            </a:pPr>
            <a:r>
              <a:rPr lang="en-US" dirty="0"/>
              <a:t>Em chord = 3m chord</a:t>
            </a:r>
          </a:p>
          <a:p>
            <a:pPr marL="0" indent="0">
              <a:buNone/>
            </a:pPr>
            <a:r>
              <a:rPr lang="en-US" dirty="0"/>
              <a:t>F chord = 4 chord</a:t>
            </a:r>
          </a:p>
          <a:p>
            <a:pPr marL="0" indent="0">
              <a:buNone/>
            </a:pPr>
            <a:r>
              <a:rPr lang="en-US" dirty="0"/>
              <a:t>G chord = 5 chord</a:t>
            </a:r>
          </a:p>
          <a:p>
            <a:pPr marL="0" indent="0">
              <a:buNone/>
            </a:pPr>
            <a:r>
              <a:rPr lang="en-US" dirty="0"/>
              <a:t>Am chord = 6m chord</a:t>
            </a:r>
          </a:p>
          <a:p>
            <a:pPr marL="0" indent="0">
              <a:buNone/>
            </a:pPr>
            <a:r>
              <a:rPr lang="en-US" dirty="0"/>
              <a:t>Bº chord = 7º chord (rarely used)</a:t>
            </a:r>
          </a:p>
        </p:txBody>
      </p:sp>
      <p:cxnSp>
        <p:nvCxnSpPr>
          <p:cNvPr id="16"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2F6C2785-F1D5-D74A-35D0-8159DD6EE9F0}"/>
              </a:ext>
            </a:extLst>
          </p:cNvPr>
          <p:cNvGraphicFramePr>
            <a:graphicFrameLocks noGrp="1"/>
          </p:cNvGraphicFramePr>
          <p:nvPr>
            <p:extLst>
              <p:ext uri="{D42A27DB-BD31-4B8C-83A1-F6EECF244321}">
                <p14:modId xmlns:p14="http://schemas.microsoft.com/office/powerpoint/2010/main" val="3243690752"/>
              </p:ext>
            </p:extLst>
          </p:nvPr>
        </p:nvGraphicFramePr>
        <p:xfrm>
          <a:off x="5104740" y="1800269"/>
          <a:ext cx="5225496" cy="4063290"/>
        </p:xfrm>
        <a:graphic>
          <a:graphicData uri="http://schemas.openxmlformats.org/drawingml/2006/table">
            <a:tbl>
              <a:tblPr firstRow="1" bandRow="1">
                <a:tableStyleId>{5C22544A-7EE6-4342-B048-85BDC9FD1C3A}</a:tableStyleId>
              </a:tblPr>
              <a:tblGrid>
                <a:gridCol w="1540304">
                  <a:extLst>
                    <a:ext uri="{9D8B030D-6E8A-4147-A177-3AD203B41FA5}">
                      <a16:colId xmlns:a16="http://schemas.microsoft.com/office/drawing/2014/main" val="1445486458"/>
                    </a:ext>
                  </a:extLst>
                </a:gridCol>
                <a:gridCol w="1842596">
                  <a:extLst>
                    <a:ext uri="{9D8B030D-6E8A-4147-A177-3AD203B41FA5}">
                      <a16:colId xmlns:a16="http://schemas.microsoft.com/office/drawing/2014/main" val="2435434569"/>
                    </a:ext>
                  </a:extLst>
                </a:gridCol>
                <a:gridCol w="1842596">
                  <a:extLst>
                    <a:ext uri="{9D8B030D-6E8A-4147-A177-3AD203B41FA5}">
                      <a16:colId xmlns:a16="http://schemas.microsoft.com/office/drawing/2014/main" val="3605246051"/>
                    </a:ext>
                  </a:extLst>
                </a:gridCol>
              </a:tblGrid>
              <a:tr h="489030">
                <a:tc>
                  <a:txBody>
                    <a:bodyPr/>
                    <a:lstStyle/>
                    <a:p>
                      <a:pPr algn="ctr"/>
                      <a:r>
                        <a:rPr lang="en-US" dirty="0"/>
                        <a:t>Chord</a:t>
                      </a:r>
                    </a:p>
                  </a:txBody>
                  <a:tcPr/>
                </a:tc>
                <a:tc>
                  <a:txBody>
                    <a:bodyPr/>
                    <a:lstStyle/>
                    <a:p>
                      <a:pPr algn="ctr"/>
                      <a:r>
                        <a:rPr lang="en-US" dirty="0"/>
                        <a:t>Nashville Number</a:t>
                      </a:r>
                    </a:p>
                  </a:txBody>
                  <a:tcPr/>
                </a:tc>
                <a:tc>
                  <a:txBody>
                    <a:bodyPr/>
                    <a:lstStyle/>
                    <a:p>
                      <a:pPr algn="ctr"/>
                      <a:r>
                        <a:rPr lang="en-US" dirty="0"/>
                        <a:t>Quality</a:t>
                      </a:r>
                    </a:p>
                  </a:txBody>
                  <a:tcPr/>
                </a:tc>
                <a:extLst>
                  <a:ext uri="{0D108BD9-81ED-4DB2-BD59-A6C34878D82A}">
                    <a16:rowId xmlns:a16="http://schemas.microsoft.com/office/drawing/2014/main" val="3384858989"/>
                  </a:ext>
                </a:extLst>
              </a:tr>
              <a:tr h="489030">
                <a:tc>
                  <a:txBody>
                    <a:bodyPr/>
                    <a:lstStyle/>
                    <a:p>
                      <a:pPr algn="ctr"/>
                      <a:r>
                        <a:rPr lang="en-US" dirty="0"/>
                        <a:t>C</a:t>
                      </a:r>
                    </a:p>
                  </a:txBody>
                  <a:tcPr/>
                </a:tc>
                <a:tc>
                  <a:txBody>
                    <a:bodyPr/>
                    <a:lstStyle/>
                    <a:p>
                      <a:pPr algn="ctr"/>
                      <a:r>
                        <a:rPr lang="en-US" dirty="0"/>
                        <a:t>1</a:t>
                      </a:r>
                    </a:p>
                  </a:txBody>
                  <a:tcPr/>
                </a:tc>
                <a:tc>
                  <a:txBody>
                    <a:bodyPr/>
                    <a:lstStyle/>
                    <a:p>
                      <a:pPr algn="ctr"/>
                      <a:r>
                        <a:rPr lang="en-US" dirty="0"/>
                        <a:t>Major</a:t>
                      </a:r>
                    </a:p>
                  </a:txBody>
                  <a:tcPr/>
                </a:tc>
                <a:extLst>
                  <a:ext uri="{0D108BD9-81ED-4DB2-BD59-A6C34878D82A}">
                    <a16:rowId xmlns:a16="http://schemas.microsoft.com/office/drawing/2014/main" val="603575829"/>
                  </a:ext>
                </a:extLst>
              </a:tr>
              <a:tr h="489030">
                <a:tc>
                  <a:txBody>
                    <a:bodyPr/>
                    <a:lstStyle/>
                    <a:p>
                      <a:pPr algn="ctr"/>
                      <a:r>
                        <a:rPr lang="en-US" dirty="0"/>
                        <a:t>Dm</a:t>
                      </a:r>
                    </a:p>
                  </a:txBody>
                  <a:tcPr/>
                </a:tc>
                <a:tc>
                  <a:txBody>
                    <a:bodyPr/>
                    <a:lstStyle/>
                    <a:p>
                      <a:pPr algn="ctr"/>
                      <a:r>
                        <a:rPr lang="en-US" dirty="0"/>
                        <a:t>2</a:t>
                      </a:r>
                    </a:p>
                  </a:txBody>
                  <a:tcPr/>
                </a:tc>
                <a:tc>
                  <a:txBody>
                    <a:bodyPr/>
                    <a:lstStyle/>
                    <a:p>
                      <a:pPr algn="ctr"/>
                      <a:r>
                        <a:rPr lang="en-US" dirty="0"/>
                        <a:t>minor</a:t>
                      </a:r>
                    </a:p>
                  </a:txBody>
                  <a:tcPr/>
                </a:tc>
                <a:extLst>
                  <a:ext uri="{0D108BD9-81ED-4DB2-BD59-A6C34878D82A}">
                    <a16:rowId xmlns:a16="http://schemas.microsoft.com/office/drawing/2014/main" val="718737299"/>
                  </a:ext>
                </a:extLst>
              </a:tr>
              <a:tr h="489030">
                <a:tc>
                  <a:txBody>
                    <a:bodyPr/>
                    <a:lstStyle/>
                    <a:p>
                      <a:pPr algn="ctr"/>
                      <a:r>
                        <a:rPr lang="en-US" dirty="0"/>
                        <a:t>Em</a:t>
                      </a:r>
                    </a:p>
                  </a:txBody>
                  <a:tcPr/>
                </a:tc>
                <a:tc>
                  <a:txBody>
                    <a:bodyPr/>
                    <a:lstStyle/>
                    <a:p>
                      <a:pPr algn="ctr"/>
                      <a:r>
                        <a:rPr lang="en-US" dirty="0"/>
                        <a:t>3</a:t>
                      </a:r>
                    </a:p>
                  </a:txBody>
                  <a:tcPr/>
                </a:tc>
                <a:tc>
                  <a:txBody>
                    <a:bodyPr/>
                    <a:lstStyle/>
                    <a:p>
                      <a:pPr algn="ctr"/>
                      <a:r>
                        <a:rPr lang="en-US" dirty="0"/>
                        <a:t>minor</a:t>
                      </a:r>
                    </a:p>
                  </a:txBody>
                  <a:tcPr/>
                </a:tc>
                <a:extLst>
                  <a:ext uri="{0D108BD9-81ED-4DB2-BD59-A6C34878D82A}">
                    <a16:rowId xmlns:a16="http://schemas.microsoft.com/office/drawing/2014/main" val="969252237"/>
                  </a:ext>
                </a:extLst>
              </a:tr>
              <a:tr h="489030">
                <a:tc>
                  <a:txBody>
                    <a:bodyPr/>
                    <a:lstStyle/>
                    <a:p>
                      <a:pPr algn="ctr"/>
                      <a:r>
                        <a:rPr lang="en-US" dirty="0"/>
                        <a:t>F</a:t>
                      </a:r>
                    </a:p>
                  </a:txBody>
                  <a:tcPr/>
                </a:tc>
                <a:tc>
                  <a:txBody>
                    <a:bodyPr/>
                    <a:lstStyle/>
                    <a:p>
                      <a:pPr algn="ctr"/>
                      <a:r>
                        <a:rPr lang="en-US" dirty="0"/>
                        <a:t>4</a:t>
                      </a:r>
                    </a:p>
                  </a:txBody>
                  <a:tcPr/>
                </a:tc>
                <a:tc>
                  <a:txBody>
                    <a:bodyPr/>
                    <a:lstStyle/>
                    <a:p>
                      <a:pPr algn="ctr"/>
                      <a:r>
                        <a:rPr lang="en-US" dirty="0"/>
                        <a:t>Major</a:t>
                      </a:r>
                    </a:p>
                  </a:txBody>
                  <a:tcPr/>
                </a:tc>
                <a:extLst>
                  <a:ext uri="{0D108BD9-81ED-4DB2-BD59-A6C34878D82A}">
                    <a16:rowId xmlns:a16="http://schemas.microsoft.com/office/drawing/2014/main" val="2495134255"/>
                  </a:ext>
                </a:extLst>
              </a:tr>
              <a:tr h="489030">
                <a:tc>
                  <a:txBody>
                    <a:bodyPr/>
                    <a:lstStyle/>
                    <a:p>
                      <a:pPr algn="ctr"/>
                      <a:r>
                        <a:rPr lang="en-US" dirty="0"/>
                        <a:t>G</a:t>
                      </a:r>
                    </a:p>
                  </a:txBody>
                  <a:tcPr/>
                </a:tc>
                <a:tc>
                  <a:txBody>
                    <a:bodyPr/>
                    <a:lstStyle/>
                    <a:p>
                      <a:pPr algn="ctr"/>
                      <a:r>
                        <a:rPr lang="en-US" dirty="0"/>
                        <a:t>5</a:t>
                      </a:r>
                    </a:p>
                  </a:txBody>
                  <a:tcPr/>
                </a:tc>
                <a:tc>
                  <a:txBody>
                    <a:bodyPr/>
                    <a:lstStyle/>
                    <a:p>
                      <a:pPr algn="ctr"/>
                      <a:r>
                        <a:rPr lang="en-US" dirty="0"/>
                        <a:t>Major</a:t>
                      </a:r>
                    </a:p>
                  </a:txBody>
                  <a:tcPr/>
                </a:tc>
                <a:extLst>
                  <a:ext uri="{0D108BD9-81ED-4DB2-BD59-A6C34878D82A}">
                    <a16:rowId xmlns:a16="http://schemas.microsoft.com/office/drawing/2014/main" val="2507163768"/>
                  </a:ext>
                </a:extLst>
              </a:tr>
              <a:tr h="489030">
                <a:tc>
                  <a:txBody>
                    <a:bodyPr/>
                    <a:lstStyle/>
                    <a:p>
                      <a:pPr algn="ctr"/>
                      <a:r>
                        <a:rPr lang="en-US" dirty="0"/>
                        <a:t>Am</a:t>
                      </a:r>
                    </a:p>
                  </a:txBody>
                  <a:tcPr/>
                </a:tc>
                <a:tc>
                  <a:txBody>
                    <a:bodyPr/>
                    <a:lstStyle/>
                    <a:p>
                      <a:pPr algn="ctr"/>
                      <a:r>
                        <a:rPr lang="en-US" dirty="0"/>
                        <a:t>6</a:t>
                      </a:r>
                    </a:p>
                  </a:txBody>
                  <a:tcPr/>
                </a:tc>
                <a:tc>
                  <a:txBody>
                    <a:bodyPr/>
                    <a:lstStyle/>
                    <a:p>
                      <a:pPr algn="ctr"/>
                      <a:r>
                        <a:rPr lang="en-US" dirty="0"/>
                        <a:t>minor</a:t>
                      </a:r>
                    </a:p>
                  </a:txBody>
                  <a:tcPr/>
                </a:tc>
                <a:extLst>
                  <a:ext uri="{0D108BD9-81ED-4DB2-BD59-A6C34878D82A}">
                    <a16:rowId xmlns:a16="http://schemas.microsoft.com/office/drawing/2014/main" val="3777410690"/>
                  </a:ext>
                </a:extLst>
              </a:tr>
              <a:tr h="489030">
                <a:tc>
                  <a:txBody>
                    <a:bodyPr/>
                    <a:lstStyle/>
                    <a:p>
                      <a:pPr algn="ctr"/>
                      <a:r>
                        <a:rPr lang="en-US" dirty="0" err="1"/>
                        <a:t>Bdim</a:t>
                      </a:r>
                      <a:endParaRPr lang="en-US" dirty="0"/>
                    </a:p>
                  </a:txBody>
                  <a:tcPr/>
                </a:tc>
                <a:tc>
                  <a:txBody>
                    <a:bodyPr/>
                    <a:lstStyle/>
                    <a:p>
                      <a:pPr algn="ctr"/>
                      <a:r>
                        <a:rPr lang="en-US" dirty="0"/>
                        <a:t>7º</a:t>
                      </a:r>
                    </a:p>
                  </a:txBody>
                  <a:tcPr/>
                </a:tc>
                <a:tc>
                  <a:txBody>
                    <a:bodyPr/>
                    <a:lstStyle/>
                    <a:p>
                      <a:pPr algn="ctr"/>
                      <a:r>
                        <a:rPr lang="en-US" dirty="0"/>
                        <a:t>diminished</a:t>
                      </a:r>
                    </a:p>
                  </a:txBody>
                  <a:tcPr/>
                </a:tc>
                <a:extLst>
                  <a:ext uri="{0D108BD9-81ED-4DB2-BD59-A6C34878D82A}">
                    <a16:rowId xmlns:a16="http://schemas.microsoft.com/office/drawing/2014/main" val="1923215656"/>
                  </a:ext>
                </a:extLst>
              </a:tr>
            </a:tbl>
          </a:graphicData>
        </a:graphic>
      </p:graphicFrame>
      <p:sp>
        <p:nvSpPr>
          <p:cNvPr id="11" name="TextBox 10">
            <a:extLst>
              <a:ext uri="{FF2B5EF4-FFF2-40B4-BE49-F238E27FC236}">
                <a16:creationId xmlns:a16="http://schemas.microsoft.com/office/drawing/2014/main" id="{11BCA662-1369-FD49-FDBB-14B0D5DF3F4E}"/>
              </a:ext>
            </a:extLst>
          </p:cNvPr>
          <p:cNvSpPr txBox="1"/>
          <p:nvPr/>
        </p:nvSpPr>
        <p:spPr>
          <a:xfrm>
            <a:off x="1296850" y="5450899"/>
            <a:ext cx="3389424" cy="523220"/>
          </a:xfrm>
          <a:prstGeom prst="rect">
            <a:avLst/>
          </a:prstGeom>
          <a:noFill/>
        </p:spPr>
        <p:txBody>
          <a:bodyPr wrap="square" rtlCol="0">
            <a:spAutoFit/>
          </a:bodyPr>
          <a:lstStyle/>
          <a:p>
            <a:pPr algn="l"/>
            <a:r>
              <a:rPr lang="en-US" sz="1400" dirty="0"/>
              <a:t>*Chord qualities for numbers are always the same, regardless of the key.</a:t>
            </a:r>
          </a:p>
        </p:txBody>
      </p:sp>
    </p:spTree>
    <p:extLst>
      <p:ext uri="{BB962C8B-B14F-4D97-AF65-F5344CB8AC3E}">
        <p14:creationId xmlns:p14="http://schemas.microsoft.com/office/powerpoint/2010/main" val="3061790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ain Frame">
            <a:extLst>
              <a:ext uri="{FF2B5EF4-FFF2-40B4-BE49-F238E27FC236}">
                <a16:creationId xmlns:a16="http://schemas.microsoft.com/office/drawing/2014/main" id="{8B3D301E-EEB6-4474-BFB1-FCD7A1F30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D37DC7-4B21-E7E6-3623-0F2906DB0E6A}"/>
              </a:ext>
            </a:extLst>
          </p:cNvPr>
          <p:cNvSpPr>
            <a:spLocks noGrp="1"/>
          </p:cNvSpPr>
          <p:nvPr>
            <p:ph type="title"/>
          </p:nvPr>
        </p:nvSpPr>
        <p:spPr>
          <a:xfrm>
            <a:off x="841248" y="800403"/>
            <a:ext cx="3426591" cy="2847866"/>
          </a:xfrm>
        </p:spPr>
        <p:txBody>
          <a:bodyPr anchor="t">
            <a:normAutofit fontScale="90000"/>
          </a:bodyPr>
          <a:lstStyle/>
          <a:p>
            <a:r>
              <a:rPr lang="en-US" sz="4900" dirty="0"/>
              <a:t>Practice</a:t>
            </a:r>
            <a:br>
              <a:rPr lang="en-US" sz="4900" dirty="0"/>
            </a:br>
            <a:r>
              <a:rPr lang="en-US" sz="4900" dirty="0"/>
              <a:t>Worksheet</a:t>
            </a:r>
            <a:br>
              <a:rPr lang="en-US" dirty="0"/>
            </a:br>
            <a:br>
              <a:rPr lang="en-US" dirty="0"/>
            </a:br>
            <a:br>
              <a:rPr lang="en-US" dirty="0"/>
            </a:br>
            <a:br>
              <a:rPr lang="en-US" dirty="0"/>
            </a:br>
            <a:endParaRPr lang="en-US" dirty="0"/>
          </a:p>
        </p:txBody>
      </p:sp>
      <p:cxnSp>
        <p:nvCxnSpPr>
          <p:cNvPr id="19" name="Main Horizontal Connector">
            <a:extLst>
              <a:ext uri="{FF2B5EF4-FFF2-40B4-BE49-F238E27FC236}">
                <a16:creationId xmlns:a16="http://schemas.microsoft.com/office/drawing/2014/main" id="{85F2753B-199B-4FF0-838F-41E8D058E9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BA3454-A69E-4475-A906-0E452A63E2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6300" y="345884"/>
            <a:ext cx="0" cy="57015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837CDA5B-3723-B410-6401-7DEF8EFC29F1}"/>
              </a:ext>
            </a:extLst>
          </p:cNvPr>
          <p:cNvGraphicFramePr>
            <a:graphicFrameLocks noGrp="1"/>
          </p:cNvGraphicFramePr>
          <p:nvPr>
            <p:ph idx="1"/>
            <p:extLst>
              <p:ext uri="{D42A27DB-BD31-4B8C-83A1-F6EECF244321}">
                <p14:modId xmlns:p14="http://schemas.microsoft.com/office/powerpoint/2010/main" val="248241361"/>
              </p:ext>
            </p:extLst>
          </p:nvPr>
        </p:nvGraphicFramePr>
        <p:xfrm>
          <a:off x="5184073" y="1725613"/>
          <a:ext cx="5066852" cy="4154360"/>
        </p:xfrm>
        <a:graphic>
          <a:graphicData uri="http://schemas.openxmlformats.org/drawingml/2006/table">
            <a:tbl>
              <a:tblPr firstRow="1" bandRow="1">
                <a:tableStyleId>{5C22544A-7EE6-4342-B048-85BDC9FD1C3A}</a:tableStyleId>
              </a:tblPr>
              <a:tblGrid>
                <a:gridCol w="2533426">
                  <a:extLst>
                    <a:ext uri="{9D8B030D-6E8A-4147-A177-3AD203B41FA5}">
                      <a16:colId xmlns:a16="http://schemas.microsoft.com/office/drawing/2014/main" val="2766048945"/>
                    </a:ext>
                  </a:extLst>
                </a:gridCol>
                <a:gridCol w="2533426">
                  <a:extLst>
                    <a:ext uri="{9D8B030D-6E8A-4147-A177-3AD203B41FA5}">
                      <a16:colId xmlns:a16="http://schemas.microsoft.com/office/drawing/2014/main" val="1759141503"/>
                    </a:ext>
                  </a:extLst>
                </a:gridCol>
              </a:tblGrid>
              <a:tr h="519295">
                <a:tc>
                  <a:txBody>
                    <a:bodyPr/>
                    <a:lstStyle/>
                    <a:p>
                      <a:r>
                        <a:rPr lang="en-US" dirty="0"/>
                        <a:t>Key of A</a:t>
                      </a:r>
                    </a:p>
                  </a:txBody>
                  <a:tcPr/>
                </a:tc>
                <a:tc>
                  <a:txBody>
                    <a:bodyPr/>
                    <a:lstStyle/>
                    <a:p>
                      <a:r>
                        <a:rPr lang="en-US" dirty="0"/>
                        <a:t>Number</a:t>
                      </a:r>
                    </a:p>
                  </a:txBody>
                  <a:tcPr/>
                </a:tc>
                <a:extLst>
                  <a:ext uri="{0D108BD9-81ED-4DB2-BD59-A6C34878D82A}">
                    <a16:rowId xmlns:a16="http://schemas.microsoft.com/office/drawing/2014/main" val="934937044"/>
                  </a:ext>
                </a:extLst>
              </a:tr>
              <a:tr h="519295">
                <a:tc>
                  <a:txBody>
                    <a:bodyPr/>
                    <a:lstStyle/>
                    <a:p>
                      <a:r>
                        <a:rPr lang="en-US" dirty="0"/>
                        <a:t>A</a:t>
                      </a:r>
                    </a:p>
                  </a:txBody>
                  <a:tcPr/>
                </a:tc>
                <a:tc>
                  <a:txBody>
                    <a:bodyPr/>
                    <a:lstStyle/>
                    <a:p>
                      <a:r>
                        <a:rPr lang="en-US" dirty="0"/>
                        <a:t>1 (Major)</a:t>
                      </a:r>
                    </a:p>
                  </a:txBody>
                  <a:tcPr/>
                </a:tc>
                <a:extLst>
                  <a:ext uri="{0D108BD9-81ED-4DB2-BD59-A6C34878D82A}">
                    <a16:rowId xmlns:a16="http://schemas.microsoft.com/office/drawing/2014/main" val="3511400282"/>
                  </a:ext>
                </a:extLst>
              </a:tr>
              <a:tr h="519295">
                <a:tc>
                  <a:txBody>
                    <a:bodyPr/>
                    <a:lstStyle/>
                    <a:p>
                      <a:r>
                        <a:rPr lang="en-US" dirty="0"/>
                        <a:t>B</a:t>
                      </a:r>
                    </a:p>
                  </a:txBody>
                  <a:tcPr/>
                </a:tc>
                <a:tc>
                  <a:txBody>
                    <a:bodyPr/>
                    <a:lstStyle/>
                    <a:p>
                      <a:endParaRPr lang="en-US" dirty="0"/>
                    </a:p>
                  </a:txBody>
                  <a:tcPr/>
                </a:tc>
                <a:extLst>
                  <a:ext uri="{0D108BD9-81ED-4DB2-BD59-A6C34878D82A}">
                    <a16:rowId xmlns:a16="http://schemas.microsoft.com/office/drawing/2014/main" val="3625786247"/>
                  </a:ext>
                </a:extLst>
              </a:tr>
              <a:tr h="519295">
                <a:tc>
                  <a:txBody>
                    <a:bodyPr/>
                    <a:lstStyle/>
                    <a:p>
                      <a:r>
                        <a:rPr lang="en-US" dirty="0"/>
                        <a:t>C#</a:t>
                      </a:r>
                    </a:p>
                  </a:txBody>
                  <a:tcPr/>
                </a:tc>
                <a:tc>
                  <a:txBody>
                    <a:bodyPr/>
                    <a:lstStyle/>
                    <a:p>
                      <a:endParaRPr lang="en-US" dirty="0"/>
                    </a:p>
                  </a:txBody>
                  <a:tcPr/>
                </a:tc>
                <a:extLst>
                  <a:ext uri="{0D108BD9-81ED-4DB2-BD59-A6C34878D82A}">
                    <a16:rowId xmlns:a16="http://schemas.microsoft.com/office/drawing/2014/main" val="951339179"/>
                  </a:ext>
                </a:extLst>
              </a:tr>
              <a:tr h="519295">
                <a:tc>
                  <a:txBody>
                    <a:bodyPr/>
                    <a:lstStyle/>
                    <a:p>
                      <a:r>
                        <a:rPr lang="en-US" dirty="0"/>
                        <a:t>D</a:t>
                      </a:r>
                    </a:p>
                  </a:txBody>
                  <a:tcPr/>
                </a:tc>
                <a:tc>
                  <a:txBody>
                    <a:bodyPr/>
                    <a:lstStyle/>
                    <a:p>
                      <a:endParaRPr lang="en-US" dirty="0"/>
                    </a:p>
                  </a:txBody>
                  <a:tcPr/>
                </a:tc>
                <a:extLst>
                  <a:ext uri="{0D108BD9-81ED-4DB2-BD59-A6C34878D82A}">
                    <a16:rowId xmlns:a16="http://schemas.microsoft.com/office/drawing/2014/main" val="1301845224"/>
                  </a:ext>
                </a:extLst>
              </a:tr>
              <a:tr h="519295">
                <a:tc>
                  <a:txBody>
                    <a:bodyPr/>
                    <a:lstStyle/>
                    <a:p>
                      <a:r>
                        <a:rPr lang="en-US" dirty="0"/>
                        <a:t>E</a:t>
                      </a:r>
                    </a:p>
                  </a:txBody>
                  <a:tcPr/>
                </a:tc>
                <a:tc>
                  <a:txBody>
                    <a:bodyPr/>
                    <a:lstStyle/>
                    <a:p>
                      <a:endParaRPr lang="en-US" dirty="0"/>
                    </a:p>
                  </a:txBody>
                  <a:tcPr/>
                </a:tc>
                <a:extLst>
                  <a:ext uri="{0D108BD9-81ED-4DB2-BD59-A6C34878D82A}">
                    <a16:rowId xmlns:a16="http://schemas.microsoft.com/office/drawing/2014/main" val="2670177572"/>
                  </a:ext>
                </a:extLst>
              </a:tr>
              <a:tr h="519295">
                <a:tc>
                  <a:txBody>
                    <a:bodyPr/>
                    <a:lstStyle/>
                    <a:p>
                      <a:r>
                        <a:rPr lang="en-US" dirty="0"/>
                        <a:t>F#</a:t>
                      </a:r>
                    </a:p>
                  </a:txBody>
                  <a:tcPr/>
                </a:tc>
                <a:tc>
                  <a:txBody>
                    <a:bodyPr/>
                    <a:lstStyle/>
                    <a:p>
                      <a:endParaRPr lang="en-US" dirty="0"/>
                    </a:p>
                  </a:txBody>
                  <a:tcPr/>
                </a:tc>
                <a:extLst>
                  <a:ext uri="{0D108BD9-81ED-4DB2-BD59-A6C34878D82A}">
                    <a16:rowId xmlns:a16="http://schemas.microsoft.com/office/drawing/2014/main" val="1937338748"/>
                  </a:ext>
                </a:extLst>
              </a:tr>
              <a:tr h="519295">
                <a:tc>
                  <a:txBody>
                    <a:bodyPr/>
                    <a:lstStyle/>
                    <a:p>
                      <a:r>
                        <a:rPr lang="en-US" dirty="0"/>
                        <a:t>G#</a:t>
                      </a:r>
                    </a:p>
                  </a:txBody>
                  <a:tcPr/>
                </a:tc>
                <a:tc>
                  <a:txBody>
                    <a:bodyPr/>
                    <a:lstStyle/>
                    <a:p>
                      <a:endParaRPr lang="en-US" dirty="0"/>
                    </a:p>
                  </a:txBody>
                  <a:tcPr/>
                </a:tc>
                <a:extLst>
                  <a:ext uri="{0D108BD9-81ED-4DB2-BD59-A6C34878D82A}">
                    <a16:rowId xmlns:a16="http://schemas.microsoft.com/office/drawing/2014/main" val="2326337592"/>
                  </a:ext>
                </a:extLst>
              </a:tr>
            </a:tbl>
          </a:graphicData>
        </a:graphic>
      </p:graphicFrame>
      <p:cxnSp>
        <p:nvCxnSpPr>
          <p:cNvPr id="16"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D658F84-F403-D498-614E-2DA21D67F835}"/>
              </a:ext>
            </a:extLst>
          </p:cNvPr>
          <p:cNvSpPr txBox="1"/>
          <p:nvPr/>
        </p:nvSpPr>
        <p:spPr>
          <a:xfrm>
            <a:off x="5184073" y="838430"/>
            <a:ext cx="4544834" cy="369332"/>
          </a:xfrm>
          <a:prstGeom prst="rect">
            <a:avLst/>
          </a:prstGeom>
          <a:noFill/>
        </p:spPr>
        <p:txBody>
          <a:bodyPr wrap="none" rtlCol="0">
            <a:spAutoFit/>
          </a:bodyPr>
          <a:lstStyle/>
          <a:p>
            <a:r>
              <a:rPr lang="en-US" b="1" dirty="0"/>
              <a:t>Assign chord numbers/qualities to the </a:t>
            </a:r>
            <a:r>
              <a:rPr lang="en-US" b="1" u="sng" dirty="0"/>
              <a:t>key of A</a:t>
            </a:r>
          </a:p>
        </p:txBody>
      </p:sp>
      <p:sp>
        <p:nvSpPr>
          <p:cNvPr id="6" name="TextBox 5">
            <a:extLst>
              <a:ext uri="{FF2B5EF4-FFF2-40B4-BE49-F238E27FC236}">
                <a16:creationId xmlns:a16="http://schemas.microsoft.com/office/drawing/2014/main" id="{5CBFA2AE-D47B-C4D1-8E34-D6F02D5387A9}"/>
              </a:ext>
            </a:extLst>
          </p:cNvPr>
          <p:cNvSpPr txBox="1"/>
          <p:nvPr/>
        </p:nvSpPr>
        <p:spPr>
          <a:xfrm>
            <a:off x="590219" y="5066180"/>
            <a:ext cx="3873606" cy="646331"/>
          </a:xfrm>
          <a:prstGeom prst="rect">
            <a:avLst/>
          </a:prstGeom>
          <a:noFill/>
        </p:spPr>
        <p:txBody>
          <a:bodyPr wrap="square" rtlCol="0">
            <a:spAutoFit/>
          </a:bodyPr>
          <a:lstStyle/>
          <a:p>
            <a:r>
              <a:rPr lang="en-US" dirty="0"/>
              <a:t>*Chords will either be </a:t>
            </a:r>
            <a:r>
              <a:rPr lang="en-US" b="1" dirty="0"/>
              <a:t>major</a:t>
            </a:r>
            <a:r>
              <a:rPr lang="en-US" dirty="0"/>
              <a:t>, </a:t>
            </a:r>
            <a:r>
              <a:rPr lang="en-US" b="1" dirty="0"/>
              <a:t>minor</a:t>
            </a:r>
            <a:r>
              <a:rPr lang="en-US" dirty="0"/>
              <a:t>, or </a:t>
            </a:r>
            <a:r>
              <a:rPr lang="en-US" b="1" dirty="0"/>
              <a:t>diminished.</a:t>
            </a:r>
          </a:p>
        </p:txBody>
      </p:sp>
      <p:sp>
        <p:nvSpPr>
          <p:cNvPr id="3" name="TextBox 2">
            <a:extLst>
              <a:ext uri="{FF2B5EF4-FFF2-40B4-BE49-F238E27FC236}">
                <a16:creationId xmlns:a16="http://schemas.microsoft.com/office/drawing/2014/main" id="{870C4D99-7C80-841E-D166-78CDC122451B}"/>
              </a:ext>
            </a:extLst>
          </p:cNvPr>
          <p:cNvSpPr txBox="1"/>
          <p:nvPr/>
        </p:nvSpPr>
        <p:spPr>
          <a:xfrm>
            <a:off x="5184073" y="1306505"/>
            <a:ext cx="4570482" cy="369332"/>
          </a:xfrm>
          <a:prstGeom prst="rect">
            <a:avLst/>
          </a:prstGeom>
          <a:noFill/>
        </p:spPr>
        <p:txBody>
          <a:bodyPr wrap="none" rtlCol="0">
            <a:spAutoFit/>
          </a:bodyPr>
          <a:lstStyle/>
          <a:p>
            <a:r>
              <a:rPr lang="en-US" dirty="0"/>
              <a:t>Key of A Scale: A – B – C# – D – E – F# – G# – A </a:t>
            </a:r>
          </a:p>
        </p:txBody>
      </p:sp>
    </p:spTree>
    <p:extLst>
      <p:ext uri="{BB962C8B-B14F-4D97-AF65-F5344CB8AC3E}">
        <p14:creationId xmlns:p14="http://schemas.microsoft.com/office/powerpoint/2010/main" val="323828244"/>
      </p:ext>
    </p:extLst>
  </p:cSld>
  <p:clrMapOvr>
    <a:masterClrMapping/>
  </p:clrMapOvr>
</p:sld>
</file>

<file path=ppt/theme/theme1.xml><?xml version="1.0" encoding="utf-8"?>
<a:theme xmlns:a="http://schemas.openxmlformats.org/drawingml/2006/main" name="MimeoVTI">
  <a:themeElements>
    <a:clrScheme name="AnalogousFromDarkSeedLeftStep">
      <a:dk1>
        <a:srgbClr val="000000"/>
      </a:dk1>
      <a:lt1>
        <a:srgbClr val="FFFFFF"/>
      </a:lt1>
      <a:dk2>
        <a:srgbClr val="312E1C"/>
      </a:dk2>
      <a:lt2>
        <a:srgbClr val="F0F3F1"/>
      </a:lt2>
      <a:accent1>
        <a:srgbClr val="C34D92"/>
      </a:accent1>
      <a:accent2>
        <a:srgbClr val="B13BB1"/>
      </a:accent2>
      <a:accent3>
        <a:srgbClr val="924DC3"/>
      </a:accent3>
      <a:accent4>
        <a:srgbClr val="5D4AB8"/>
      </a:accent4>
      <a:accent5>
        <a:srgbClr val="4D6AC3"/>
      </a:accent5>
      <a:accent6>
        <a:srgbClr val="3B8AB1"/>
      </a:accent6>
      <a:hlink>
        <a:srgbClr val="3F4ABF"/>
      </a:hlink>
      <a:folHlink>
        <a:srgbClr val="7F7F7F"/>
      </a:folHlink>
    </a:clrScheme>
    <a:fontScheme name="Custom 3">
      <a:majorFont>
        <a:latin typeface="Elephant"/>
        <a:ea typeface=""/>
        <a:cs typeface=""/>
      </a:majorFont>
      <a:minorFont>
        <a:latin typeface="Univers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meoVTI" id="{63E3BFD8-7F9C-46D1-A4F3-04054403C108}" vid="{C505C190-EE38-45FD-8294-6454536D04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431</TotalTime>
  <Words>1921</Words>
  <Application>Microsoft Macintosh PowerPoint</Application>
  <PresentationFormat>Widescreen</PresentationFormat>
  <Paragraphs>206</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Arial</vt:lpstr>
      <vt:lpstr>Elephant</vt:lpstr>
      <vt:lpstr>Helvetica Neue</vt:lpstr>
      <vt:lpstr>Menlo</vt:lpstr>
      <vt:lpstr>Univers Condensed</vt:lpstr>
      <vt:lpstr>MimeoVTI</vt:lpstr>
      <vt:lpstr>Band Essentials for Worship</vt:lpstr>
      <vt:lpstr>Changing lives, communities, and the world for Jesus Christ…</vt:lpstr>
      <vt:lpstr>On a practical level…</vt:lpstr>
      <vt:lpstr>Nashville Numbers 101</vt:lpstr>
      <vt:lpstr>Nashville Numbers 101</vt:lpstr>
      <vt:lpstr>Nashville Numbers 101</vt:lpstr>
      <vt:lpstr>Nashville Numbers 101</vt:lpstr>
      <vt:lpstr>Nashville Numbers 101     </vt:lpstr>
      <vt:lpstr>Practice Worksheet    </vt:lpstr>
      <vt:lpstr>Practice Worksheet    </vt:lpstr>
      <vt:lpstr>Practice  Worksheet</vt:lpstr>
      <vt:lpstr>Practice  Worksheet</vt:lpstr>
      <vt:lpstr>Practice  Worksheet</vt:lpstr>
      <vt:lpstr>Practice  Worksheet</vt:lpstr>
      <vt:lpstr>PowerPoint Presentation</vt:lpstr>
      <vt:lpstr>Using Nashville Numbers in Worship</vt:lpstr>
      <vt:lpstr>Using Nashville Numbers in Worship</vt:lpstr>
      <vt:lpstr>Questions?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Littleton, Peyton Lane</dc:creator>
  <cp:lastModifiedBy>Littleton, Peyton Lane</cp:lastModifiedBy>
  <cp:revision>44</cp:revision>
  <cp:lastPrinted>2024-10-04T17:17:42Z</cp:lastPrinted>
  <dcterms:created xsi:type="dcterms:W3CDTF">2024-09-24T18:12:12Z</dcterms:created>
  <dcterms:modified xsi:type="dcterms:W3CDTF">2024-10-04T17:52:58Z</dcterms:modified>
</cp:coreProperties>
</file>